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80" r:id="rId17"/>
    <p:sldId id="273" r:id="rId18"/>
    <p:sldId id="274" r:id="rId19"/>
    <p:sldId id="279" r:id="rId20"/>
    <p:sldId id="282" r:id="rId21"/>
    <p:sldId id="276" r:id="rId22"/>
    <p:sldId id="281" r:id="rId23"/>
    <p:sldId id="277" r:id="rId24"/>
    <p:sldId id="278" r:id="rId25"/>
  </p:sldIdLst>
  <p:sldSz cx="12192000" cy="6858000"/>
  <p:notesSz cx="6858000" cy="9144000"/>
  <p:embeddedFontLst>
    <p:embeddedFont>
      <p:font typeface="Book Antiqua" panose="02040602050305030304" pitchFamily="18"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Maiandra GD" panose="020E0502030308020204" pitchFamily="34" charset="0"/>
      <p:regular r:id="rId35"/>
    </p:embeddedFont>
    <p:embeddedFont>
      <p:font typeface="Overlock"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huJQNX7G7ARdO7SZlfMPlUyMmL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0421F3-05A7-4332-B6A9-25A9E983648A}">
  <a:tblStyle styleId="{540421F3-05A7-4332-B6A9-25A9E983648A}" styleName="Table_0">
    <a:wholeTbl>
      <a:tcTxStyle b="off" i="off">
        <a:font>
          <a:latin typeface="Book Antiqua"/>
          <a:ea typeface="Book Antiqua"/>
          <a:cs typeface="Book Antiqu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E7EE"/>
          </a:solidFill>
        </a:fill>
      </a:tcStyle>
    </a:wholeTbl>
    <a:band1H>
      <a:tcTxStyle/>
      <a:tcStyle>
        <a:tcBdr/>
        <a:fill>
          <a:solidFill>
            <a:srgbClr val="DBCBDB"/>
          </a:solidFill>
        </a:fill>
      </a:tcStyle>
    </a:band1H>
    <a:band2H>
      <a:tcTxStyle/>
      <a:tcStyle>
        <a:tcBdr/>
      </a:tcStyle>
    </a:band2H>
    <a:band1V>
      <a:tcTxStyle/>
      <a:tcStyle>
        <a:tcBdr/>
        <a:fill>
          <a:solidFill>
            <a:srgbClr val="DBCBDB"/>
          </a:solidFill>
        </a:fill>
      </a:tcStyle>
    </a:band1V>
    <a:band2V>
      <a:tcTxStyle/>
      <a:tcStyle>
        <a:tcBdr/>
      </a:tcStyle>
    </a:band2V>
    <a:lastCol>
      <a:tcTxStyle b="on" i="off">
        <a:font>
          <a:latin typeface="Book Antiqua"/>
          <a:ea typeface="Book Antiqua"/>
          <a:cs typeface="Book Antiqua"/>
        </a:font>
        <a:schemeClr val="lt1"/>
      </a:tcTxStyle>
      <a:tcStyle>
        <a:tcBdr/>
        <a:fill>
          <a:solidFill>
            <a:schemeClr val="accent1"/>
          </a:solidFill>
        </a:fill>
      </a:tcStyle>
    </a:lastCol>
    <a:firstCol>
      <a:tcTxStyle b="on" i="off">
        <a:font>
          <a:latin typeface="Book Antiqua"/>
          <a:ea typeface="Book Antiqua"/>
          <a:cs typeface="Book Antiqua"/>
        </a:font>
        <a:schemeClr val="lt1"/>
      </a:tcTxStyle>
      <a:tcStyle>
        <a:tcBdr/>
        <a:fill>
          <a:solidFill>
            <a:schemeClr val="accent1"/>
          </a:solidFill>
        </a:fill>
      </a:tcStyle>
    </a:firstCol>
    <a:lastRow>
      <a:tcTxStyle b="on" i="off">
        <a:font>
          <a:latin typeface="Book Antiqua"/>
          <a:ea typeface="Book Antiqua"/>
          <a:cs typeface="Book Antiqu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Book Antiqua"/>
          <a:ea typeface="Book Antiqua"/>
          <a:cs typeface="Book Antiqu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3842" autoAdjust="0"/>
  </p:normalViewPr>
  <p:slideViewPr>
    <p:cSldViewPr snapToGrid="0">
      <p:cViewPr varScale="1">
        <p:scale>
          <a:sx n="80" d="100"/>
          <a:sy n="80" d="100"/>
        </p:scale>
        <p:origin x="346"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4974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8" name="Google Shape;31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5"/>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Overlock"/>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5"/>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Overlock"/>
                <a:ea typeface="Overlock"/>
                <a:cs typeface="Overlock"/>
                <a:sym typeface="Overlock"/>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2" name="Google Shape;22;p2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5" name="Google Shape;25;p25"/>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34"/>
          <p:cNvSpPr txBox="1">
            <a:spLocks noGrp="1"/>
          </p:cNvSpPr>
          <p:nvPr>
            <p:ph type="title"/>
          </p:nvPr>
        </p:nvSpPr>
        <p:spPr>
          <a:xfrm>
            <a:off x="1097280" y="361888"/>
            <a:ext cx="10058400" cy="991646"/>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4"/>
          <p:cNvSpPr txBox="1">
            <a:spLocks noGrp="1"/>
          </p:cNvSpPr>
          <p:nvPr>
            <p:ph type="body" idx="1"/>
          </p:nvPr>
        </p:nvSpPr>
        <p:spPr>
          <a:xfrm rot="5400000">
            <a:off x="3973812" y="-1312774"/>
            <a:ext cx="4305337"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3" name="Google Shape;93;p3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3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5"/>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35"/>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1" name="Google Shape;101;p3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6"/>
          <p:cNvSpPr txBox="1">
            <a:spLocks noGrp="1"/>
          </p:cNvSpPr>
          <p:nvPr>
            <p:ph type="title"/>
          </p:nvPr>
        </p:nvSpPr>
        <p:spPr>
          <a:xfrm>
            <a:off x="1097280" y="361888"/>
            <a:ext cx="10058400" cy="991646"/>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Overlo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6"/>
          <p:cNvSpPr txBox="1">
            <a:spLocks noGrp="1"/>
          </p:cNvSpPr>
          <p:nvPr>
            <p:ph type="body" idx="1"/>
          </p:nvPr>
        </p:nvSpPr>
        <p:spPr>
          <a:xfrm>
            <a:off x="1097280" y="1563757"/>
            <a:ext cx="10058400" cy="4305337"/>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9" name="Google Shape;29;p2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2" name="Google Shape;32;p26"/>
          <p:cNvCxnSpPr/>
          <p:nvPr/>
        </p:nvCxnSpPr>
        <p:spPr>
          <a:xfrm>
            <a:off x="1100768" y="1353533"/>
            <a:ext cx="9966960" cy="0"/>
          </a:xfrm>
          <a:prstGeom prst="straightConnector1">
            <a:avLst/>
          </a:prstGeom>
          <a:noFill/>
          <a:ln w="25400" cap="flat" cmpd="sng">
            <a:solidFill>
              <a:schemeClr val="accent2"/>
            </a:solidFill>
            <a:prstDash val="solid"/>
            <a:round/>
            <a:headEnd type="none" w="sm" len="sm"/>
            <a:tailEnd type="none" w="sm" len="sm"/>
          </a:ln>
          <a:effectLst>
            <a:outerShdw blurRad="38100" dist="25400" dir="2700000" algn="br" rotWithShape="0">
              <a:srgbClr val="000000">
                <a:alpha val="60000"/>
              </a:srgbClr>
            </a:outerShdw>
          </a:effectLst>
        </p:spPr>
      </p:cxnSp>
      <p:pic>
        <p:nvPicPr>
          <p:cNvPr id="33" name="Google Shape;33;p26"/>
          <p:cNvPicPr preferRelativeResize="0"/>
          <p:nvPr/>
        </p:nvPicPr>
        <p:blipFill rotWithShape="1">
          <a:blip r:embed="rId2">
            <a:alphaModFix/>
          </a:blip>
          <a:srcRect/>
          <a:stretch/>
        </p:blipFill>
        <p:spPr>
          <a:xfrm>
            <a:off x="111759" y="347691"/>
            <a:ext cx="792482" cy="1005842"/>
          </a:xfrm>
          <a:prstGeom prst="rect">
            <a:avLst/>
          </a:prstGeom>
          <a:noFill/>
          <a:ln>
            <a:noFill/>
          </a:ln>
        </p:spPr>
      </p:pic>
      <p:pic>
        <p:nvPicPr>
          <p:cNvPr id="34" name="Google Shape;34;p26"/>
          <p:cNvPicPr preferRelativeResize="0"/>
          <p:nvPr/>
        </p:nvPicPr>
        <p:blipFill rotWithShape="1">
          <a:blip r:embed="rId3">
            <a:alphaModFix/>
          </a:blip>
          <a:srcRect/>
          <a:stretch/>
        </p:blipFill>
        <p:spPr>
          <a:xfrm>
            <a:off x="11125785" y="348345"/>
            <a:ext cx="1055060" cy="10112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2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Overlock"/>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7"/>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Overlock"/>
                <a:ea typeface="Overlock"/>
                <a:cs typeface="Overlock"/>
                <a:sym typeface="Overlock"/>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0" name="Google Shape;40;p2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27"/>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28"/>
          <p:cNvSpPr txBox="1">
            <a:spLocks noGrp="1"/>
          </p:cNvSpPr>
          <p:nvPr>
            <p:ph type="title"/>
          </p:nvPr>
        </p:nvSpPr>
        <p:spPr>
          <a:xfrm>
            <a:off x="1097280" y="420914"/>
            <a:ext cx="10058400" cy="93262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8"/>
          <p:cNvSpPr txBox="1">
            <a:spLocks noGrp="1"/>
          </p:cNvSpPr>
          <p:nvPr>
            <p:ph type="body" idx="1"/>
          </p:nvPr>
        </p:nvSpPr>
        <p:spPr>
          <a:xfrm>
            <a:off x="1097279" y="1524000"/>
            <a:ext cx="4937760" cy="4345094"/>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28"/>
          <p:cNvSpPr txBox="1">
            <a:spLocks noGrp="1"/>
          </p:cNvSpPr>
          <p:nvPr>
            <p:ph type="body" idx="2"/>
          </p:nvPr>
        </p:nvSpPr>
        <p:spPr>
          <a:xfrm>
            <a:off x="6217920" y="1524000"/>
            <a:ext cx="4937760" cy="4345095"/>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8" name="Google Shape;48;p2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1" name="Google Shape;51;p28"/>
          <p:cNvCxnSpPr/>
          <p:nvPr/>
        </p:nvCxnSpPr>
        <p:spPr>
          <a:xfrm>
            <a:off x="1100768" y="1353533"/>
            <a:ext cx="9966960" cy="0"/>
          </a:xfrm>
          <a:prstGeom prst="straightConnector1">
            <a:avLst/>
          </a:prstGeom>
          <a:noFill/>
          <a:ln w="25400" cap="flat" cmpd="sng">
            <a:solidFill>
              <a:schemeClr val="accent2"/>
            </a:solidFill>
            <a:prstDash val="solid"/>
            <a:round/>
            <a:headEnd type="none" w="sm" len="sm"/>
            <a:tailEnd type="none" w="sm" len="sm"/>
          </a:ln>
          <a:effectLst>
            <a:outerShdw blurRad="38100" dist="25400" dir="2700000" algn="br" rotWithShape="0">
              <a:srgbClr val="000000">
                <a:alpha val="60000"/>
              </a:srgbClr>
            </a:outerShdw>
          </a:effectLst>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9"/>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5" name="Google Shape;55;p29"/>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6" name="Google Shape;56;p29"/>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7" name="Google Shape;57;p29"/>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8" name="Google Shape;58;p2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1097280" y="361888"/>
            <a:ext cx="10058400" cy="991646"/>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3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32"/>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2"/>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Overlock"/>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7" name="Google Shape;77;p3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8" name="Google Shape;78;p32"/>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2"/>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Book Antiqua"/>
                <a:ea typeface="Book Antiqua"/>
                <a:cs typeface="Book Antiqua"/>
                <a:sym typeface="Book Antiqua"/>
              </a:defRPr>
            </a:lvl1pPr>
            <a:lvl2pPr marL="0" lvl="1" indent="0" algn="r">
              <a:spcBef>
                <a:spcPts val="0"/>
              </a:spcBef>
              <a:buNone/>
              <a:defRPr sz="1050">
                <a:solidFill>
                  <a:schemeClr val="dk2"/>
                </a:solidFill>
                <a:latin typeface="Book Antiqua"/>
                <a:ea typeface="Book Antiqua"/>
                <a:cs typeface="Book Antiqua"/>
                <a:sym typeface="Book Antiqua"/>
              </a:defRPr>
            </a:lvl2pPr>
            <a:lvl3pPr marL="0" lvl="2" indent="0" algn="r">
              <a:spcBef>
                <a:spcPts val="0"/>
              </a:spcBef>
              <a:buNone/>
              <a:defRPr sz="1050">
                <a:solidFill>
                  <a:schemeClr val="dk2"/>
                </a:solidFill>
                <a:latin typeface="Book Antiqua"/>
                <a:ea typeface="Book Antiqua"/>
                <a:cs typeface="Book Antiqua"/>
                <a:sym typeface="Book Antiqua"/>
              </a:defRPr>
            </a:lvl3pPr>
            <a:lvl4pPr marL="0" lvl="3" indent="0" algn="r">
              <a:spcBef>
                <a:spcPts val="0"/>
              </a:spcBef>
              <a:buNone/>
              <a:defRPr sz="1050">
                <a:solidFill>
                  <a:schemeClr val="dk2"/>
                </a:solidFill>
                <a:latin typeface="Book Antiqua"/>
                <a:ea typeface="Book Antiqua"/>
                <a:cs typeface="Book Antiqua"/>
                <a:sym typeface="Book Antiqua"/>
              </a:defRPr>
            </a:lvl4pPr>
            <a:lvl5pPr marL="0" lvl="4" indent="0" algn="r">
              <a:spcBef>
                <a:spcPts val="0"/>
              </a:spcBef>
              <a:buNone/>
              <a:defRPr sz="1050">
                <a:solidFill>
                  <a:schemeClr val="dk2"/>
                </a:solidFill>
                <a:latin typeface="Book Antiqua"/>
                <a:ea typeface="Book Antiqua"/>
                <a:cs typeface="Book Antiqua"/>
                <a:sym typeface="Book Antiqua"/>
              </a:defRPr>
            </a:lvl5pPr>
            <a:lvl6pPr marL="0" lvl="5" indent="0" algn="r">
              <a:spcBef>
                <a:spcPts val="0"/>
              </a:spcBef>
              <a:buNone/>
              <a:defRPr sz="1050">
                <a:solidFill>
                  <a:schemeClr val="dk2"/>
                </a:solidFill>
                <a:latin typeface="Book Antiqua"/>
                <a:ea typeface="Book Antiqua"/>
                <a:cs typeface="Book Antiqua"/>
                <a:sym typeface="Book Antiqua"/>
              </a:defRPr>
            </a:lvl6pPr>
            <a:lvl7pPr marL="0" lvl="6" indent="0" algn="r">
              <a:spcBef>
                <a:spcPts val="0"/>
              </a:spcBef>
              <a:buNone/>
              <a:defRPr sz="1050">
                <a:solidFill>
                  <a:schemeClr val="dk2"/>
                </a:solidFill>
                <a:latin typeface="Book Antiqua"/>
                <a:ea typeface="Book Antiqua"/>
                <a:cs typeface="Book Antiqua"/>
                <a:sym typeface="Book Antiqua"/>
              </a:defRPr>
            </a:lvl7pPr>
            <a:lvl8pPr marL="0" lvl="7" indent="0" algn="r">
              <a:spcBef>
                <a:spcPts val="0"/>
              </a:spcBef>
              <a:buNone/>
              <a:defRPr sz="1050">
                <a:solidFill>
                  <a:schemeClr val="dk2"/>
                </a:solidFill>
                <a:latin typeface="Book Antiqua"/>
                <a:ea typeface="Book Antiqua"/>
                <a:cs typeface="Book Antiqua"/>
                <a:sym typeface="Book Antiqua"/>
              </a:defRPr>
            </a:lvl8pPr>
            <a:lvl9pPr marL="0" lvl="8" indent="0" algn="r">
              <a:spcBef>
                <a:spcPts val="0"/>
              </a:spcBef>
              <a:buNone/>
              <a:defRPr sz="1050">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33"/>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3"/>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3"/>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Overlock"/>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5" name="Google Shape;85;p33"/>
          <p:cNvPicPr preferRelativeResize="0">
            <a:picLocks noGrp="1"/>
          </p:cNvPicPr>
          <p:nvPr>
            <p:ph type="pic" idx="2"/>
          </p:nvPr>
        </p:nvPicPr>
        <p:blipFill/>
        <p:spPr>
          <a:xfrm>
            <a:off x="15" y="0"/>
            <a:ext cx="12191985" cy="4915076"/>
          </a:xfrm>
          <a:prstGeom prst="rect">
            <a:avLst/>
          </a:prstGeom>
          <a:blipFill rotWithShape="1">
            <a:blip r:embed="rId2">
              <a:alphaModFix/>
            </a:blip>
            <a:stretch>
              <a:fillRect/>
            </a:stretch>
          </a:blipFill>
          <a:ln>
            <a:noFill/>
          </a:ln>
        </p:spPr>
      </p:pic>
      <p:sp>
        <p:nvSpPr>
          <p:cNvPr id="86" name="Google Shape;86;p33"/>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7" name="Google Shape;87;p3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4"/>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4"/>
          <p:cNvSpPr txBox="1">
            <a:spLocks noGrp="1"/>
          </p:cNvSpPr>
          <p:nvPr>
            <p:ph type="title"/>
          </p:nvPr>
        </p:nvSpPr>
        <p:spPr>
          <a:xfrm>
            <a:off x="1097280" y="361888"/>
            <a:ext cx="10058400" cy="991646"/>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Overlock"/>
              <a:buNone/>
              <a:defRPr sz="4800" b="0" i="0" u="none" strike="noStrike" cap="none">
                <a:solidFill>
                  <a:srgbClr val="3F3F3F"/>
                </a:solidFill>
                <a:latin typeface="Overlock"/>
                <a:ea typeface="Overlock"/>
                <a:cs typeface="Overlock"/>
                <a:sym typeface="Overlo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4"/>
          <p:cNvSpPr txBox="1">
            <a:spLocks noGrp="1"/>
          </p:cNvSpPr>
          <p:nvPr>
            <p:ph type="body" idx="1"/>
          </p:nvPr>
        </p:nvSpPr>
        <p:spPr>
          <a:xfrm>
            <a:off x="1097280" y="1563757"/>
            <a:ext cx="10058400" cy="4305337"/>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Book Antiqua"/>
                <a:ea typeface="Book Antiqua"/>
                <a:cs typeface="Book Antiqua"/>
                <a:sym typeface="Book Antiqua"/>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Book Antiqua"/>
                <a:ea typeface="Book Antiqua"/>
                <a:cs typeface="Book Antiqua"/>
                <a:sym typeface="Book Antiqua"/>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Book Antiqua"/>
                <a:ea typeface="Book Antiqua"/>
                <a:cs typeface="Book Antiqua"/>
                <a:sym typeface="Book Antiqua"/>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Book Antiqua"/>
                <a:ea typeface="Book Antiqua"/>
                <a:cs typeface="Book Antiqua"/>
                <a:sym typeface="Book Antiqua"/>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Book Antiqua"/>
                <a:ea typeface="Book Antiqua"/>
                <a:cs typeface="Book Antiqua"/>
                <a:sym typeface="Book Antiqua"/>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Book Antiqua"/>
                <a:ea typeface="Book Antiqua"/>
                <a:cs typeface="Book Antiqua"/>
                <a:sym typeface="Book Antiqua"/>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Book Antiqua"/>
                <a:ea typeface="Book Antiqua"/>
                <a:cs typeface="Book Antiqua"/>
                <a:sym typeface="Book Antiqua"/>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Book Antiqua"/>
                <a:ea typeface="Book Antiqua"/>
                <a:cs typeface="Book Antiqua"/>
                <a:sym typeface="Book Antiqua"/>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Book Antiqua"/>
                <a:ea typeface="Book Antiqua"/>
                <a:cs typeface="Book Antiqua"/>
                <a:sym typeface="Book Antiqua"/>
              </a:defRPr>
            </a:lvl9pPr>
          </a:lstStyle>
          <a:p>
            <a:endParaRPr/>
          </a:p>
        </p:txBody>
      </p:sp>
      <p:sp>
        <p:nvSpPr>
          <p:cNvPr id="14" name="Google Shape;14;p2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Book Antiqua"/>
                <a:ea typeface="Book Antiqua"/>
                <a:cs typeface="Book Antiqua"/>
                <a:sym typeface="Book Antiqua"/>
              </a:defRPr>
            </a:lvl1pPr>
            <a:lvl2pPr marR="0" lvl="1"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2pPr>
            <a:lvl3pPr marR="0" lvl="2"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3pPr>
            <a:lvl4pPr marR="0" lvl="3"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4pPr>
            <a:lvl5pPr marR="0" lvl="4"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5pPr>
            <a:lvl6pPr marR="0" lvl="5"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6pPr>
            <a:lvl7pPr marR="0" lvl="6"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7pPr>
            <a:lvl8pPr marR="0" lvl="7"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8pPr>
            <a:lvl9pPr marR="0" lvl="8"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15" name="Google Shape;15;p2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Book Antiqua"/>
                <a:ea typeface="Book Antiqua"/>
                <a:cs typeface="Book Antiqua"/>
                <a:sym typeface="Book Antiqua"/>
              </a:defRPr>
            </a:lvl1pPr>
            <a:lvl2pPr marR="0" lvl="1"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2pPr>
            <a:lvl3pPr marR="0" lvl="2"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3pPr>
            <a:lvl4pPr marR="0" lvl="3"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4pPr>
            <a:lvl5pPr marR="0" lvl="4"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5pPr>
            <a:lvl6pPr marR="0" lvl="5"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6pPr>
            <a:lvl7pPr marR="0" lvl="6"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7pPr>
            <a:lvl8pPr marR="0" lvl="7"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8pPr>
            <a:lvl9pPr marR="0" lvl="8" algn="l" rtl="0">
              <a:spcBef>
                <a:spcPts val="0"/>
              </a:spcBef>
              <a:spcAft>
                <a:spcPts val="0"/>
              </a:spcAft>
              <a:buSzPts val="1400"/>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16" name="Google Shape;16;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Book Antiqua"/>
                <a:ea typeface="Book Antiqua"/>
                <a:cs typeface="Book Antiqua"/>
                <a:sym typeface="Book Antiqua"/>
              </a:defRPr>
            </a:lvl1pPr>
            <a:lvl2pPr marL="0" marR="0" lvl="1" indent="0" algn="r" rtl="0">
              <a:spcBef>
                <a:spcPts val="0"/>
              </a:spcBef>
              <a:buNone/>
              <a:defRPr sz="1050" b="0" i="0" u="none" strike="noStrike" cap="none">
                <a:solidFill>
                  <a:srgbClr val="FFFFFF"/>
                </a:solidFill>
                <a:latin typeface="Book Antiqua"/>
                <a:ea typeface="Book Antiqua"/>
                <a:cs typeface="Book Antiqua"/>
                <a:sym typeface="Book Antiqua"/>
              </a:defRPr>
            </a:lvl2pPr>
            <a:lvl3pPr marL="0" marR="0" lvl="2" indent="0" algn="r" rtl="0">
              <a:spcBef>
                <a:spcPts val="0"/>
              </a:spcBef>
              <a:buNone/>
              <a:defRPr sz="1050" b="0" i="0" u="none" strike="noStrike" cap="none">
                <a:solidFill>
                  <a:srgbClr val="FFFFFF"/>
                </a:solidFill>
                <a:latin typeface="Book Antiqua"/>
                <a:ea typeface="Book Antiqua"/>
                <a:cs typeface="Book Antiqua"/>
                <a:sym typeface="Book Antiqua"/>
              </a:defRPr>
            </a:lvl3pPr>
            <a:lvl4pPr marL="0" marR="0" lvl="3" indent="0" algn="r" rtl="0">
              <a:spcBef>
                <a:spcPts val="0"/>
              </a:spcBef>
              <a:buNone/>
              <a:defRPr sz="1050" b="0" i="0" u="none" strike="noStrike" cap="none">
                <a:solidFill>
                  <a:srgbClr val="FFFFFF"/>
                </a:solidFill>
                <a:latin typeface="Book Antiqua"/>
                <a:ea typeface="Book Antiqua"/>
                <a:cs typeface="Book Antiqua"/>
                <a:sym typeface="Book Antiqua"/>
              </a:defRPr>
            </a:lvl4pPr>
            <a:lvl5pPr marL="0" marR="0" lvl="4" indent="0" algn="r" rtl="0">
              <a:spcBef>
                <a:spcPts val="0"/>
              </a:spcBef>
              <a:buNone/>
              <a:defRPr sz="1050" b="0" i="0" u="none" strike="noStrike" cap="none">
                <a:solidFill>
                  <a:srgbClr val="FFFFFF"/>
                </a:solidFill>
                <a:latin typeface="Book Antiqua"/>
                <a:ea typeface="Book Antiqua"/>
                <a:cs typeface="Book Antiqua"/>
                <a:sym typeface="Book Antiqua"/>
              </a:defRPr>
            </a:lvl5pPr>
            <a:lvl6pPr marL="0" marR="0" lvl="5" indent="0" algn="r" rtl="0">
              <a:spcBef>
                <a:spcPts val="0"/>
              </a:spcBef>
              <a:buNone/>
              <a:defRPr sz="1050" b="0" i="0" u="none" strike="noStrike" cap="none">
                <a:solidFill>
                  <a:srgbClr val="FFFFFF"/>
                </a:solidFill>
                <a:latin typeface="Book Antiqua"/>
                <a:ea typeface="Book Antiqua"/>
                <a:cs typeface="Book Antiqua"/>
                <a:sym typeface="Book Antiqua"/>
              </a:defRPr>
            </a:lvl6pPr>
            <a:lvl7pPr marL="0" marR="0" lvl="6" indent="0" algn="r" rtl="0">
              <a:spcBef>
                <a:spcPts val="0"/>
              </a:spcBef>
              <a:buNone/>
              <a:defRPr sz="1050" b="0" i="0" u="none" strike="noStrike" cap="none">
                <a:solidFill>
                  <a:srgbClr val="FFFFFF"/>
                </a:solidFill>
                <a:latin typeface="Book Antiqua"/>
                <a:ea typeface="Book Antiqua"/>
                <a:cs typeface="Book Antiqua"/>
                <a:sym typeface="Book Antiqua"/>
              </a:defRPr>
            </a:lvl7pPr>
            <a:lvl8pPr marL="0" marR="0" lvl="7" indent="0" algn="r" rtl="0">
              <a:spcBef>
                <a:spcPts val="0"/>
              </a:spcBef>
              <a:buNone/>
              <a:defRPr sz="1050" b="0" i="0" u="none" strike="noStrike" cap="none">
                <a:solidFill>
                  <a:srgbClr val="FFFFFF"/>
                </a:solidFill>
                <a:latin typeface="Book Antiqua"/>
                <a:ea typeface="Book Antiqua"/>
                <a:cs typeface="Book Antiqua"/>
                <a:sym typeface="Book Antiqua"/>
              </a:defRPr>
            </a:lvl8pPr>
            <a:lvl9pPr marL="0" marR="0" lvl="8" indent="0" algn="r" rtl="0">
              <a:spcBef>
                <a:spcPts val="0"/>
              </a:spcBef>
              <a:buNone/>
              <a:defRPr sz="1050" b="0" i="0" u="none" strike="noStrike" cap="none">
                <a:solidFill>
                  <a:srgbClr val="FFFFFF"/>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ieeexplore.ieee.org/document/616368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hyperlink" Target="https://openweathermap.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ieeexplore.ieee.org/document/715595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ieeexplore.ieee.org/document/953290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ieeexplore.ieee.org/document/941835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9F5FC"/>
            </a:gs>
            <a:gs pos="74000">
              <a:srgbClr val="D1B2EB"/>
            </a:gs>
            <a:gs pos="83000">
              <a:srgbClr val="D1B2EB"/>
            </a:gs>
            <a:gs pos="100000">
              <a:srgbClr val="E0CBF1"/>
            </a:gs>
          </a:gsLst>
          <a:lin ang="5400000" scaled="0"/>
        </a:gradFill>
        <a:effectLst/>
      </p:bgPr>
    </p:bg>
    <p:spTree>
      <p:nvGrpSpPr>
        <p:cNvPr id="1" name="Shape 107"/>
        <p:cNvGrpSpPr/>
        <p:nvPr/>
      </p:nvGrpSpPr>
      <p:grpSpPr>
        <a:xfrm>
          <a:off x="0" y="0"/>
          <a:ext cx="0" cy="0"/>
          <a:chOff x="0" y="0"/>
          <a:chExt cx="0" cy="0"/>
        </a:xfrm>
      </p:grpSpPr>
      <p:sp>
        <p:nvSpPr>
          <p:cNvPr id="108" name="Google Shape;108;p1"/>
          <p:cNvSpPr txBox="1">
            <a:spLocks noGrp="1"/>
          </p:cNvSpPr>
          <p:nvPr>
            <p:ph type="subTitle" idx="1"/>
          </p:nvPr>
        </p:nvSpPr>
        <p:spPr>
          <a:xfrm>
            <a:off x="7822097" y="4497565"/>
            <a:ext cx="3630098" cy="172706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US" sz="1600" b="1" cap="none" dirty="0">
                <a:solidFill>
                  <a:schemeClr val="dk1"/>
                </a:solidFill>
                <a:latin typeface="Maiandra GD" panose="020E0502030308020204" pitchFamily="34" charset="0"/>
              </a:rPr>
              <a:t>TEAM MEMBERS:</a:t>
            </a:r>
            <a:endParaRPr dirty="0">
              <a:latin typeface="Maiandra GD" panose="020E0502030308020204" pitchFamily="34" charset="0"/>
            </a:endParaRPr>
          </a:p>
          <a:p>
            <a:pPr marL="0" lvl="0" indent="0" algn="l" rtl="0">
              <a:lnSpc>
                <a:spcPct val="120000"/>
              </a:lnSpc>
              <a:spcBef>
                <a:spcPts val="1400"/>
              </a:spcBef>
              <a:spcAft>
                <a:spcPts val="0"/>
              </a:spcAft>
              <a:buSzPts val="1600"/>
              <a:buNone/>
            </a:pPr>
            <a:r>
              <a:rPr lang="en-US" sz="1600" b="1" cap="none" dirty="0">
                <a:solidFill>
                  <a:schemeClr val="dk1"/>
                </a:solidFill>
                <a:latin typeface="Maiandra GD" panose="020E0502030308020204" pitchFamily="34" charset="0"/>
              </a:rPr>
              <a:t>2011005 ASFAN BASHA I</a:t>
            </a:r>
            <a:endParaRPr dirty="0">
              <a:latin typeface="Maiandra GD" panose="020E0502030308020204" pitchFamily="34" charset="0"/>
            </a:endParaRPr>
          </a:p>
          <a:p>
            <a:pPr marL="0" lvl="0" indent="0" algn="l" rtl="0">
              <a:lnSpc>
                <a:spcPct val="120000"/>
              </a:lnSpc>
              <a:spcBef>
                <a:spcPts val="1400"/>
              </a:spcBef>
              <a:spcAft>
                <a:spcPts val="0"/>
              </a:spcAft>
              <a:buSzPts val="1600"/>
              <a:buNone/>
            </a:pPr>
            <a:r>
              <a:rPr lang="en-US" sz="1600" b="1" cap="none" dirty="0">
                <a:solidFill>
                  <a:schemeClr val="dk1"/>
                </a:solidFill>
                <a:latin typeface="Maiandra GD" panose="020E0502030308020204" pitchFamily="34" charset="0"/>
              </a:rPr>
              <a:t>2011022 KAVIPRIYA B</a:t>
            </a:r>
            <a:endParaRPr dirty="0">
              <a:latin typeface="Maiandra GD" panose="020E0502030308020204" pitchFamily="34" charset="0"/>
            </a:endParaRPr>
          </a:p>
          <a:p>
            <a:pPr marL="0" lvl="0" indent="0" algn="l" rtl="0">
              <a:lnSpc>
                <a:spcPct val="120000"/>
              </a:lnSpc>
              <a:spcBef>
                <a:spcPts val="1400"/>
              </a:spcBef>
              <a:spcAft>
                <a:spcPts val="0"/>
              </a:spcAft>
              <a:buSzPts val="1600"/>
              <a:buNone/>
            </a:pPr>
            <a:r>
              <a:rPr lang="en-US" sz="1600" b="1" cap="none" dirty="0">
                <a:solidFill>
                  <a:schemeClr val="dk1"/>
                </a:solidFill>
                <a:latin typeface="Maiandra GD" panose="020E0502030308020204" pitchFamily="34" charset="0"/>
              </a:rPr>
              <a:t>2011029 MONISHAA S</a:t>
            </a:r>
            <a:endParaRPr dirty="0">
              <a:latin typeface="Maiandra GD" panose="020E0502030308020204" pitchFamily="34" charset="0"/>
            </a:endParaRPr>
          </a:p>
        </p:txBody>
      </p:sp>
      <p:pic>
        <p:nvPicPr>
          <p:cNvPr id="109" name="Google Shape;109;p1"/>
          <p:cNvPicPr preferRelativeResize="0"/>
          <p:nvPr/>
        </p:nvPicPr>
        <p:blipFill rotWithShape="1">
          <a:blip r:embed="rId3">
            <a:alphaModFix/>
          </a:blip>
          <a:srcRect/>
          <a:stretch/>
        </p:blipFill>
        <p:spPr>
          <a:xfrm>
            <a:off x="476793" y="281170"/>
            <a:ext cx="1136470" cy="1254370"/>
          </a:xfrm>
          <a:prstGeom prst="rect">
            <a:avLst/>
          </a:prstGeom>
          <a:noFill/>
          <a:ln>
            <a:noFill/>
          </a:ln>
        </p:spPr>
      </p:pic>
      <p:pic>
        <p:nvPicPr>
          <p:cNvPr id="110" name="Google Shape;110;p1"/>
          <p:cNvPicPr preferRelativeResize="0"/>
          <p:nvPr/>
        </p:nvPicPr>
        <p:blipFill rotWithShape="1">
          <a:blip r:embed="rId4">
            <a:alphaModFix/>
          </a:blip>
          <a:srcRect/>
          <a:stretch/>
        </p:blipFill>
        <p:spPr>
          <a:xfrm>
            <a:off x="10557550" y="329585"/>
            <a:ext cx="1258261" cy="1205955"/>
          </a:xfrm>
          <a:prstGeom prst="rect">
            <a:avLst/>
          </a:prstGeom>
          <a:noFill/>
          <a:ln>
            <a:noFill/>
          </a:ln>
        </p:spPr>
      </p:pic>
      <p:sp>
        <p:nvSpPr>
          <p:cNvPr id="111" name="Google Shape;111;p1"/>
          <p:cNvSpPr/>
          <p:nvPr/>
        </p:nvSpPr>
        <p:spPr>
          <a:xfrm>
            <a:off x="1086973" y="1122294"/>
            <a:ext cx="12192000" cy="36929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Maiandra GD" panose="020E0502030308020204" pitchFamily="34" charset="0"/>
              <a:ea typeface="Book Antiqua"/>
              <a:cs typeface="Book Antiqua"/>
              <a:sym typeface="Book Antiqua"/>
            </a:endParaRPr>
          </a:p>
        </p:txBody>
      </p:sp>
      <p:sp>
        <p:nvSpPr>
          <p:cNvPr id="112" name="Google Shape;112;p1"/>
          <p:cNvSpPr/>
          <p:nvPr/>
        </p:nvSpPr>
        <p:spPr>
          <a:xfrm>
            <a:off x="1845478" y="163453"/>
            <a:ext cx="8501045" cy="1661993"/>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7030A0"/>
              </a:buClr>
              <a:buSzPts val="3200"/>
              <a:buFont typeface="Overlock"/>
              <a:buNone/>
            </a:pPr>
            <a:r>
              <a:rPr lang="en-US" sz="3200" b="1" i="0" u="none" strike="noStrike" cap="none" dirty="0">
                <a:solidFill>
                  <a:srgbClr val="7030A0"/>
                </a:solidFill>
                <a:latin typeface="Maiandra GD" panose="020E0502030308020204" pitchFamily="34" charset="0"/>
                <a:ea typeface="Overlock"/>
                <a:cs typeface="Overlock"/>
                <a:sym typeface="Overlock"/>
              </a:rPr>
              <a:t>SRI RAMAKRISHNA ENGINEERING COLLEGE</a:t>
            </a:r>
            <a:endParaRPr sz="3200" b="1" i="0" u="none" strike="noStrike" cap="none" dirty="0">
              <a:solidFill>
                <a:srgbClr val="7030A0"/>
              </a:solidFill>
              <a:latin typeface="Maiandra GD" panose="020E0502030308020204" pitchFamily="34" charset="0"/>
              <a:ea typeface="Overlock"/>
              <a:cs typeface="Overlock"/>
              <a:sym typeface="Overlock"/>
            </a:endParaRPr>
          </a:p>
          <a:p>
            <a:pPr marL="0" marR="0" lvl="0" indent="0" algn="ctr" rtl="0">
              <a:lnSpc>
                <a:spcPct val="100000"/>
              </a:lnSpc>
              <a:spcBef>
                <a:spcPts val="0"/>
              </a:spcBef>
              <a:spcAft>
                <a:spcPts val="0"/>
              </a:spcAft>
              <a:buClr>
                <a:schemeClr val="dk1"/>
              </a:buClr>
              <a:buSzPts val="1400"/>
              <a:buFont typeface="Overlock"/>
              <a:buNone/>
            </a:pPr>
            <a:r>
              <a:rPr lang="en-US" sz="1400" b="0" i="0" u="none" strike="noStrike" cap="none" dirty="0">
                <a:solidFill>
                  <a:schemeClr val="dk1"/>
                </a:solidFill>
                <a:latin typeface="Maiandra GD" panose="020E0502030308020204" pitchFamily="34" charset="0"/>
                <a:ea typeface="Overlock"/>
                <a:cs typeface="Overlock"/>
                <a:sym typeface="Overlock"/>
              </a:rPr>
              <a:t>[Educational Service : SNR Sons Charitable Trust]</a:t>
            </a:r>
            <a:endParaRPr sz="1400" b="0" i="0" u="none" strike="noStrike" cap="none" dirty="0">
              <a:solidFill>
                <a:schemeClr val="dk1"/>
              </a:solidFill>
              <a:latin typeface="Maiandra GD" panose="020E0502030308020204" pitchFamily="34" charset="0"/>
              <a:ea typeface="Overlock"/>
              <a:cs typeface="Overlock"/>
              <a:sym typeface="Overlock"/>
            </a:endParaRPr>
          </a:p>
          <a:p>
            <a:pPr marL="0" marR="0" lvl="0" indent="0" algn="ctr" rtl="0">
              <a:lnSpc>
                <a:spcPct val="100000"/>
              </a:lnSpc>
              <a:spcBef>
                <a:spcPts val="0"/>
              </a:spcBef>
              <a:spcAft>
                <a:spcPts val="0"/>
              </a:spcAft>
              <a:buClr>
                <a:schemeClr val="dk1"/>
              </a:buClr>
              <a:buSzPts val="1400"/>
              <a:buFont typeface="Overlock"/>
              <a:buNone/>
            </a:pPr>
            <a:r>
              <a:rPr lang="en-US" sz="1400" b="0" i="0" u="none" strike="noStrike" cap="none" dirty="0">
                <a:solidFill>
                  <a:schemeClr val="dk1"/>
                </a:solidFill>
                <a:latin typeface="Maiandra GD" panose="020E0502030308020204" pitchFamily="34" charset="0"/>
                <a:ea typeface="Overlock"/>
                <a:cs typeface="Overlock"/>
                <a:sym typeface="Overlock"/>
              </a:rPr>
              <a:t>[Autonomous Institution, Reaccredited by NAAC with ‘A+’ Grade]</a:t>
            </a:r>
            <a:endParaRPr sz="1400" b="0" i="0" u="none" strike="noStrike" cap="none" dirty="0">
              <a:solidFill>
                <a:schemeClr val="dk1"/>
              </a:solidFill>
              <a:latin typeface="Maiandra GD" panose="020E0502030308020204" pitchFamily="34" charset="0"/>
              <a:ea typeface="Overlock"/>
              <a:cs typeface="Overlock"/>
              <a:sym typeface="Overlock"/>
            </a:endParaRPr>
          </a:p>
          <a:p>
            <a:pPr marL="0" marR="0" lvl="0" indent="0" algn="ctr" rtl="0">
              <a:lnSpc>
                <a:spcPct val="100000"/>
              </a:lnSpc>
              <a:spcBef>
                <a:spcPts val="0"/>
              </a:spcBef>
              <a:spcAft>
                <a:spcPts val="0"/>
              </a:spcAft>
              <a:buClr>
                <a:schemeClr val="dk1"/>
              </a:buClr>
              <a:buSzPts val="1400"/>
              <a:buFont typeface="Overlock"/>
              <a:buNone/>
            </a:pPr>
            <a:r>
              <a:rPr lang="en-US" sz="1400" b="0" i="0" u="none" strike="noStrike" cap="none" dirty="0">
                <a:solidFill>
                  <a:schemeClr val="dk1"/>
                </a:solidFill>
                <a:latin typeface="Maiandra GD" panose="020E0502030308020204" pitchFamily="34" charset="0"/>
                <a:ea typeface="Overlock"/>
                <a:cs typeface="Overlock"/>
                <a:sym typeface="Overlock"/>
              </a:rPr>
              <a:t>[Approved by AICTE and Permanently Affiliated to Anna University, Chennai]</a:t>
            </a:r>
            <a:endParaRPr sz="1400" b="0" i="0" u="none" strike="noStrike" cap="none" dirty="0">
              <a:solidFill>
                <a:schemeClr val="dk1"/>
              </a:solidFill>
              <a:latin typeface="Maiandra GD" panose="020E0502030308020204" pitchFamily="34" charset="0"/>
              <a:ea typeface="Overlock"/>
              <a:cs typeface="Overlock"/>
              <a:sym typeface="Overlock"/>
            </a:endParaRPr>
          </a:p>
          <a:p>
            <a:pPr marL="0" marR="0" lvl="0" indent="0" algn="ctr" rtl="0">
              <a:lnSpc>
                <a:spcPct val="100000"/>
              </a:lnSpc>
              <a:spcBef>
                <a:spcPts val="0"/>
              </a:spcBef>
              <a:spcAft>
                <a:spcPts val="0"/>
              </a:spcAft>
              <a:buClr>
                <a:schemeClr val="dk1"/>
              </a:buClr>
              <a:buSzPts val="1400"/>
              <a:buFont typeface="Overlock"/>
              <a:buNone/>
            </a:pPr>
            <a:r>
              <a:rPr lang="en-US" sz="1400" b="0" i="0" u="none" strike="noStrike" cap="none" dirty="0">
                <a:solidFill>
                  <a:schemeClr val="dk1"/>
                </a:solidFill>
                <a:latin typeface="Maiandra GD" panose="020E0502030308020204" pitchFamily="34" charset="0"/>
                <a:ea typeface="Overlock"/>
                <a:cs typeface="Overlock"/>
                <a:sym typeface="Overlock"/>
              </a:rPr>
              <a:t>[ISO 9001:2015 Certified and all Eligible </a:t>
            </a:r>
            <a:r>
              <a:rPr lang="en-US" sz="1400" b="0" i="0" u="none" strike="noStrike" cap="none" dirty="0" err="1">
                <a:solidFill>
                  <a:schemeClr val="dk1"/>
                </a:solidFill>
                <a:latin typeface="Maiandra GD" panose="020E0502030308020204" pitchFamily="34" charset="0"/>
                <a:ea typeface="Overlock"/>
                <a:cs typeface="Overlock"/>
                <a:sym typeface="Overlock"/>
              </a:rPr>
              <a:t>Programmes</a:t>
            </a:r>
            <a:r>
              <a:rPr lang="en-US" sz="1400" b="0" i="0" u="none" strike="noStrike" cap="none" dirty="0">
                <a:solidFill>
                  <a:schemeClr val="dk1"/>
                </a:solidFill>
                <a:latin typeface="Maiandra GD" panose="020E0502030308020204" pitchFamily="34" charset="0"/>
                <a:ea typeface="Overlock"/>
                <a:cs typeface="Overlock"/>
                <a:sym typeface="Overlock"/>
              </a:rPr>
              <a:t> Accredited by NBA]</a:t>
            </a:r>
            <a:endParaRPr dirty="0">
              <a:latin typeface="Maiandra GD" panose="020E0502030308020204" pitchFamily="34" charset="0"/>
            </a:endParaRPr>
          </a:p>
          <a:p>
            <a:pPr marL="0" marR="0" lvl="0" indent="0" algn="ctr" rtl="0">
              <a:lnSpc>
                <a:spcPct val="100000"/>
              </a:lnSpc>
              <a:spcBef>
                <a:spcPts val="0"/>
              </a:spcBef>
              <a:spcAft>
                <a:spcPts val="0"/>
              </a:spcAft>
              <a:buClr>
                <a:schemeClr val="dk1"/>
              </a:buClr>
              <a:buSzPts val="1400"/>
              <a:buFont typeface="Overlock"/>
              <a:buNone/>
            </a:pPr>
            <a:r>
              <a:rPr lang="en-US" sz="1400" b="0" i="0" u="none" strike="noStrike" cap="none" dirty="0">
                <a:solidFill>
                  <a:schemeClr val="dk1"/>
                </a:solidFill>
                <a:latin typeface="Maiandra GD" panose="020E0502030308020204" pitchFamily="34" charset="0"/>
                <a:ea typeface="Overlock"/>
                <a:cs typeface="Overlock"/>
                <a:sym typeface="Overlock"/>
              </a:rPr>
              <a:t>VATTAMALAIPALAYAM, N.G.G.O. COLONY POST, COIMBATORE – 641 022. </a:t>
            </a:r>
            <a:endParaRPr dirty="0">
              <a:latin typeface="Maiandra GD" panose="020E0502030308020204" pitchFamily="34" charset="0"/>
            </a:endParaRPr>
          </a:p>
        </p:txBody>
      </p:sp>
      <p:sp>
        <p:nvSpPr>
          <p:cNvPr id="113" name="Google Shape;113;p1"/>
          <p:cNvSpPr/>
          <p:nvPr/>
        </p:nvSpPr>
        <p:spPr>
          <a:xfrm>
            <a:off x="1726208" y="3501511"/>
            <a:ext cx="9357315" cy="1384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Maiandra GD" panose="020E0502030308020204" pitchFamily="34" charset="0"/>
                <a:ea typeface="Overlock"/>
                <a:cs typeface="Overlock"/>
                <a:sym typeface="Overlock"/>
              </a:rPr>
              <a:t>TITLE: SMART MONITORING APPLICATIONS FOR FARMERS</a:t>
            </a:r>
            <a:endParaRPr dirty="0">
              <a:latin typeface="Maiandra GD" panose="020E0502030308020204" pitchFamily="34" charset="0"/>
            </a:endParaRPr>
          </a:p>
          <a:p>
            <a:pPr marL="0" marR="0" lvl="0" indent="0" algn="ctr" rtl="0">
              <a:spcBef>
                <a:spcPts val="0"/>
              </a:spcBef>
              <a:spcAft>
                <a:spcPts val="0"/>
              </a:spcAft>
              <a:buNone/>
            </a:pPr>
            <a:r>
              <a:rPr lang="en-US" sz="2800" b="1" dirty="0">
                <a:solidFill>
                  <a:srgbClr val="6D1D6B"/>
                </a:solidFill>
                <a:latin typeface="Maiandra GD" panose="020E0502030308020204" pitchFamily="34" charset="0"/>
                <a:ea typeface="Overlock"/>
                <a:cs typeface="Overlock"/>
                <a:sym typeface="Overlock"/>
              </a:rPr>
              <a:t>                                                                                                                                                      </a:t>
            </a:r>
            <a:endParaRPr sz="2000" b="1" dirty="0">
              <a:solidFill>
                <a:srgbClr val="6D1D6B"/>
              </a:solidFill>
              <a:latin typeface="Maiandra GD" panose="020E0502030308020204" pitchFamily="34" charset="0"/>
              <a:ea typeface="Overlock"/>
              <a:cs typeface="Overlock"/>
              <a:sym typeface="Overlock"/>
            </a:endParaRPr>
          </a:p>
        </p:txBody>
      </p:sp>
      <p:sp>
        <p:nvSpPr>
          <p:cNvPr id="114" name="Google Shape;114;p1"/>
          <p:cNvSpPr/>
          <p:nvPr/>
        </p:nvSpPr>
        <p:spPr>
          <a:xfrm>
            <a:off x="3747443" y="2823819"/>
            <a:ext cx="469712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FF0000"/>
                </a:solidFill>
                <a:latin typeface="Maiandra GD" panose="020E0502030308020204" pitchFamily="34" charset="0"/>
                <a:ea typeface="Overlock"/>
                <a:cs typeface="Overlock"/>
                <a:sym typeface="Overlock"/>
              </a:rPr>
              <a:t>20AD272- MINI-PROJECT -I</a:t>
            </a:r>
            <a:endParaRPr sz="2800">
              <a:solidFill>
                <a:srgbClr val="FF0000"/>
              </a:solidFill>
              <a:latin typeface="Maiandra GD" panose="020E0502030308020204" pitchFamily="34" charset="0"/>
              <a:ea typeface="Overlock"/>
              <a:cs typeface="Overlock"/>
              <a:sym typeface="Overlock"/>
            </a:endParaRPr>
          </a:p>
        </p:txBody>
      </p:sp>
      <p:sp>
        <p:nvSpPr>
          <p:cNvPr id="115" name="Google Shape;115;p1"/>
          <p:cNvSpPr txBox="1"/>
          <p:nvPr/>
        </p:nvSpPr>
        <p:spPr>
          <a:xfrm>
            <a:off x="1146697" y="4497565"/>
            <a:ext cx="6160114"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600"/>
              <a:buFont typeface="Calibri"/>
              <a:buNone/>
            </a:pPr>
            <a:r>
              <a:rPr lang="en-US" sz="1600" b="1" u="none" cap="none" dirty="0">
                <a:solidFill>
                  <a:schemeClr val="dk1"/>
                </a:solidFill>
                <a:latin typeface="Maiandra GD" panose="020E0502030308020204" pitchFamily="34" charset="0"/>
                <a:ea typeface="Overlock"/>
                <a:cs typeface="Overlock"/>
                <a:sym typeface="Overlock"/>
              </a:rPr>
              <a:t>PROJECT MENTOR:</a:t>
            </a:r>
            <a:endParaRPr dirty="0">
              <a:latin typeface="Maiandra GD" panose="020E0502030308020204" pitchFamily="34" charset="0"/>
            </a:endParaRPr>
          </a:p>
          <a:p>
            <a:pPr marL="0" marR="0" lvl="0" indent="0" algn="l" rtl="0">
              <a:lnSpc>
                <a:spcPct val="100000"/>
              </a:lnSpc>
              <a:spcBef>
                <a:spcPts val="1400"/>
              </a:spcBef>
              <a:spcAft>
                <a:spcPts val="0"/>
              </a:spcAft>
              <a:buClr>
                <a:schemeClr val="accent1"/>
              </a:buClr>
              <a:buSzPts val="1600"/>
              <a:buFont typeface="Calibri"/>
              <a:buNone/>
            </a:pPr>
            <a:r>
              <a:rPr lang="en-US" sz="1600" b="1" u="none" cap="none" dirty="0">
                <a:solidFill>
                  <a:schemeClr val="dk1"/>
                </a:solidFill>
                <a:latin typeface="Maiandra GD" panose="020E0502030308020204" pitchFamily="34" charset="0"/>
                <a:ea typeface="Overlock"/>
                <a:cs typeface="Overlock"/>
                <a:sym typeface="Overlock"/>
              </a:rPr>
              <a:t>MR.C.RANJEETH KUMAR,AP(</a:t>
            </a:r>
            <a:r>
              <a:rPr lang="en-US" sz="1600" b="1" u="none" cap="none" dirty="0" err="1">
                <a:solidFill>
                  <a:schemeClr val="dk1"/>
                </a:solidFill>
                <a:latin typeface="Maiandra GD" panose="020E0502030308020204" pitchFamily="34" charset="0"/>
                <a:ea typeface="Overlock"/>
                <a:cs typeface="Overlock"/>
                <a:sym typeface="Overlock"/>
              </a:rPr>
              <a:t>Sr.Gr</a:t>
            </a:r>
            <a:r>
              <a:rPr lang="en-US" sz="1600" b="1" u="none" cap="none" dirty="0">
                <a:solidFill>
                  <a:schemeClr val="dk1"/>
                </a:solidFill>
                <a:latin typeface="Maiandra GD" panose="020E0502030308020204" pitchFamily="34" charset="0"/>
                <a:ea typeface="Overlock"/>
                <a:cs typeface="Overlock"/>
                <a:sym typeface="Overlock"/>
              </a:rPr>
              <a:t>)</a:t>
            </a:r>
            <a:endParaRPr dirty="0">
              <a:latin typeface="Maiandra GD" panose="020E0502030308020204" pitchFamily="34" charset="0"/>
            </a:endParaRPr>
          </a:p>
          <a:p>
            <a:pPr marL="0" marR="0" lvl="0" indent="0" algn="l" rtl="0">
              <a:lnSpc>
                <a:spcPct val="100000"/>
              </a:lnSpc>
              <a:spcBef>
                <a:spcPts val="1400"/>
              </a:spcBef>
              <a:spcAft>
                <a:spcPts val="0"/>
              </a:spcAft>
              <a:buClr>
                <a:schemeClr val="accent1"/>
              </a:buClr>
              <a:buSzPts val="1600"/>
              <a:buFont typeface="Calibri"/>
              <a:buNone/>
            </a:pPr>
            <a:r>
              <a:rPr lang="en-US" sz="1600" b="1" u="none" cap="none" dirty="0">
                <a:solidFill>
                  <a:schemeClr val="dk1"/>
                </a:solidFill>
                <a:latin typeface="Maiandra GD" panose="020E0502030308020204" pitchFamily="34" charset="0"/>
                <a:ea typeface="Overlock"/>
                <a:cs typeface="Overlock"/>
                <a:sym typeface="Overlock"/>
              </a:rPr>
              <a:t>DEPARTMENT OF INFORMATION TECHNOLOGY</a:t>
            </a:r>
            <a:endParaRPr dirty="0">
              <a:latin typeface="Maiandra GD" panose="020E0502030308020204" pitchFamily="34" charset="0"/>
            </a:endParaRPr>
          </a:p>
          <a:p>
            <a:pPr marL="0" marR="0" lvl="0" indent="0" algn="l" rtl="0">
              <a:lnSpc>
                <a:spcPct val="100000"/>
              </a:lnSpc>
              <a:spcBef>
                <a:spcPts val="1400"/>
              </a:spcBef>
              <a:spcAft>
                <a:spcPts val="0"/>
              </a:spcAft>
              <a:buClr>
                <a:schemeClr val="accent1"/>
              </a:buClr>
              <a:buSzPts val="1600"/>
              <a:buFont typeface="Calibri"/>
              <a:buNone/>
            </a:pPr>
            <a:endParaRPr sz="1600" b="0" u="none" cap="none" dirty="0">
              <a:solidFill>
                <a:schemeClr val="dk1"/>
              </a:solidFill>
              <a:latin typeface="Maiandra GD" panose="020E0502030308020204" pitchFamily="34" charset="0"/>
              <a:ea typeface="Overlock"/>
              <a:cs typeface="Overlock"/>
              <a:sym typeface="Overlock"/>
            </a:endParaRPr>
          </a:p>
        </p:txBody>
      </p:sp>
      <p:sp>
        <p:nvSpPr>
          <p:cNvPr id="116" name="Google Shape;116;p1"/>
          <p:cNvSpPr txBox="1"/>
          <p:nvPr/>
        </p:nvSpPr>
        <p:spPr>
          <a:xfrm>
            <a:off x="2415209" y="2160509"/>
            <a:ext cx="806052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6D1D6B"/>
                </a:solidFill>
                <a:latin typeface="Maiandra GD" panose="020E0502030308020204" pitchFamily="34" charset="0"/>
                <a:ea typeface="Overlock"/>
                <a:cs typeface="Overlock"/>
                <a:sym typeface="Overlock"/>
              </a:rPr>
              <a:t>ARTIFICIAL INTELLIGENCE AND DATA SCIENCE</a:t>
            </a:r>
            <a:endParaRPr dirty="0">
              <a:latin typeface="Maiandra GD" panose="020E0502030308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0"/>
          <p:cNvSpPr txBox="1">
            <a:spLocks noGrp="1"/>
          </p:cNvSpPr>
          <p:nvPr>
            <p:ph type="title"/>
          </p:nvPr>
        </p:nvSpPr>
        <p:spPr>
          <a:xfrm>
            <a:off x="1154083" y="390818"/>
            <a:ext cx="10058400" cy="991646"/>
          </a:xfrm>
          <a:prstGeom prst="rect">
            <a:avLst/>
          </a:prstGeom>
          <a:noFill/>
          <a:ln>
            <a:noFill/>
          </a:ln>
        </p:spPr>
        <p:txBody>
          <a:bodyPr spcFirstLastPara="1" wrap="square" lIns="91425" tIns="45700" rIns="91425" bIns="45700" anchor="b" anchorCtr="0">
            <a:normAutofit/>
          </a:bodyPr>
          <a:lstStyle/>
          <a:p>
            <a:pPr marL="1828800" lvl="0" indent="457200" algn="l"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LITERATURE REVIEW</a:t>
            </a:r>
            <a:endParaRPr b="1" dirty="0">
              <a:latin typeface="Maiandra GD" panose="020E0502030308020204" pitchFamily="34" charset="0"/>
            </a:endParaRPr>
          </a:p>
        </p:txBody>
      </p:sp>
      <p:sp>
        <p:nvSpPr>
          <p:cNvPr id="194" name="Google Shape;194;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10</a:t>
            </a:fld>
            <a:endParaRPr>
              <a:latin typeface="Maiandra GD" panose="020E0502030308020204" pitchFamily="34" charset="0"/>
              <a:ea typeface="Overlock"/>
              <a:cs typeface="Overlock"/>
              <a:sym typeface="Overlock"/>
            </a:endParaRPr>
          </a:p>
        </p:txBody>
      </p:sp>
      <p:graphicFrame>
        <p:nvGraphicFramePr>
          <p:cNvPr id="195" name="Google Shape;195;p10"/>
          <p:cNvGraphicFramePr/>
          <p:nvPr>
            <p:extLst>
              <p:ext uri="{D42A27DB-BD31-4B8C-83A1-F6EECF244321}">
                <p14:modId xmlns:p14="http://schemas.microsoft.com/office/powerpoint/2010/main" val="2611099116"/>
              </p:ext>
            </p:extLst>
          </p:nvPr>
        </p:nvGraphicFramePr>
        <p:xfrm>
          <a:off x="1154083" y="1430267"/>
          <a:ext cx="9913200" cy="4787650"/>
        </p:xfrm>
        <a:graphic>
          <a:graphicData uri="http://schemas.openxmlformats.org/drawingml/2006/table">
            <a:tbl>
              <a:tblPr firstRow="1" bandRow="1">
                <a:noFill/>
                <a:tableStyleId>{540421F3-05A7-4332-B6A9-25A9E983648A}</a:tableStyleId>
              </a:tblPr>
              <a:tblGrid>
                <a:gridCol w="1589117">
                  <a:extLst>
                    <a:ext uri="{9D8B030D-6E8A-4147-A177-3AD203B41FA5}">
                      <a16:colId xmlns:a16="http://schemas.microsoft.com/office/drawing/2014/main" val="20000"/>
                    </a:ext>
                  </a:extLst>
                </a:gridCol>
                <a:gridCol w="1975104">
                  <a:extLst>
                    <a:ext uri="{9D8B030D-6E8A-4147-A177-3AD203B41FA5}">
                      <a16:colId xmlns:a16="http://schemas.microsoft.com/office/drawing/2014/main" val="20001"/>
                    </a:ext>
                  </a:extLst>
                </a:gridCol>
                <a:gridCol w="2011680">
                  <a:extLst>
                    <a:ext uri="{9D8B030D-6E8A-4147-A177-3AD203B41FA5}">
                      <a16:colId xmlns:a16="http://schemas.microsoft.com/office/drawing/2014/main" val="20002"/>
                    </a:ext>
                  </a:extLst>
                </a:gridCol>
                <a:gridCol w="4337299">
                  <a:extLst>
                    <a:ext uri="{9D8B030D-6E8A-4147-A177-3AD203B41FA5}">
                      <a16:colId xmlns:a16="http://schemas.microsoft.com/office/drawing/2014/main" val="20003"/>
                    </a:ext>
                  </a:extLst>
                </a:gridCol>
              </a:tblGrid>
              <a:tr h="1077225">
                <a:tc>
                  <a:txBody>
                    <a:bodyPr/>
                    <a:lstStyle/>
                    <a:p>
                      <a:pPr marL="0" marR="0" lvl="0" indent="0" algn="l" rtl="0">
                        <a:spcBef>
                          <a:spcPts val="0"/>
                        </a:spcBef>
                        <a:spcAft>
                          <a:spcPts val="0"/>
                        </a:spcAft>
                        <a:buNone/>
                      </a:pPr>
                      <a:r>
                        <a:rPr lang="en-US" sz="2200" dirty="0">
                          <a:latin typeface="Maiandra GD" panose="020E0502030308020204" pitchFamily="34" charset="0"/>
                          <a:ea typeface="Overlock"/>
                          <a:cs typeface="Overlock"/>
                          <a:sym typeface="Overlock"/>
                        </a:rPr>
                        <a:t>Title </a:t>
                      </a:r>
                      <a:endParaRPr dirty="0">
                        <a:latin typeface="Maiandra GD" panose="020E0502030308020204" pitchFamily="34" charset="0"/>
                      </a:endParaRPr>
                    </a:p>
                  </a:txBody>
                  <a:tcPr marL="91450" marR="91450" marT="45725" marB="45725"/>
                </a:tc>
                <a:tc>
                  <a:txBody>
                    <a:bodyPr/>
                    <a:lstStyle/>
                    <a:p>
                      <a:pPr marL="0" marR="0" lvl="0" indent="0" algn="l" rtl="0">
                        <a:spcBef>
                          <a:spcPts val="0"/>
                        </a:spcBef>
                        <a:spcAft>
                          <a:spcPts val="0"/>
                        </a:spcAft>
                        <a:buNone/>
                      </a:pPr>
                      <a:r>
                        <a:rPr lang="en-US" sz="2200">
                          <a:latin typeface="Maiandra GD" panose="020E0502030308020204" pitchFamily="34" charset="0"/>
                          <a:ea typeface="Overlock"/>
                          <a:cs typeface="Overlock"/>
                          <a:sym typeface="Overlock"/>
                        </a:rPr>
                        <a:t>Author</a:t>
                      </a:r>
                      <a:endParaRPr>
                        <a:latin typeface="Maiandra GD" panose="020E0502030308020204" pitchFamily="34" charset="0"/>
                      </a:endParaRPr>
                    </a:p>
                  </a:txBody>
                  <a:tcPr marL="91450" marR="91450" marT="45725" marB="45725"/>
                </a:tc>
                <a:tc>
                  <a:txBody>
                    <a:bodyPr/>
                    <a:lstStyle/>
                    <a:p>
                      <a:pPr marL="0" marR="0" lvl="0" indent="0" algn="l" rtl="0">
                        <a:spcBef>
                          <a:spcPts val="0"/>
                        </a:spcBef>
                        <a:spcAft>
                          <a:spcPts val="0"/>
                        </a:spcAft>
                        <a:buNone/>
                      </a:pPr>
                      <a:r>
                        <a:rPr lang="en-US" sz="2200">
                          <a:latin typeface="Maiandra GD" panose="020E0502030308020204" pitchFamily="34" charset="0"/>
                          <a:ea typeface="Overlock"/>
                          <a:cs typeface="Overlock"/>
                          <a:sym typeface="Overlock"/>
                        </a:rPr>
                        <a:t>Year of Publication</a:t>
                      </a:r>
                      <a:endParaRPr>
                        <a:latin typeface="Maiandra GD" panose="020E0502030308020204" pitchFamily="34" charset="0"/>
                      </a:endParaRPr>
                    </a:p>
                  </a:txBody>
                  <a:tcPr marL="91450" marR="91450" marT="45725" marB="45725"/>
                </a:tc>
                <a:tc>
                  <a:txBody>
                    <a:bodyPr/>
                    <a:lstStyle/>
                    <a:p>
                      <a:pPr marL="0" marR="0" lvl="0" indent="0" algn="l" rtl="0">
                        <a:spcBef>
                          <a:spcPts val="0"/>
                        </a:spcBef>
                        <a:spcAft>
                          <a:spcPts val="0"/>
                        </a:spcAft>
                        <a:buNone/>
                      </a:pPr>
                      <a:r>
                        <a:rPr lang="en-US" sz="2200">
                          <a:latin typeface="Maiandra GD" panose="020E0502030308020204" pitchFamily="34" charset="0"/>
                          <a:ea typeface="Overlock"/>
                          <a:cs typeface="Overlock"/>
                          <a:sym typeface="Overlock"/>
                        </a:rPr>
                        <a:t>Description</a:t>
                      </a:r>
                      <a:endParaRPr>
                        <a:latin typeface="Maiandra GD" panose="020E0502030308020204" pitchFamily="34" charset="0"/>
                      </a:endParaRPr>
                    </a:p>
                  </a:txBody>
                  <a:tcPr marL="91450" marR="91450" marT="45725" marB="45725"/>
                </a:tc>
                <a:extLst>
                  <a:ext uri="{0D108BD9-81ED-4DB2-BD59-A6C34878D82A}">
                    <a16:rowId xmlns:a16="http://schemas.microsoft.com/office/drawing/2014/main" val="10000"/>
                  </a:ext>
                </a:extLst>
              </a:tr>
              <a:tr h="3710425">
                <a:tc>
                  <a:txBody>
                    <a:bodyPr/>
                    <a:lstStyle/>
                    <a:p>
                      <a:pPr marL="0" marR="0" lvl="0" indent="0" algn="l" rtl="0">
                        <a:lnSpc>
                          <a:spcPct val="100000"/>
                        </a:lnSpc>
                        <a:spcBef>
                          <a:spcPts val="0"/>
                        </a:spcBef>
                        <a:spcAft>
                          <a:spcPts val="0"/>
                        </a:spcAft>
                        <a:buClr>
                          <a:schemeClr val="dk1"/>
                        </a:buClr>
                        <a:buSzPts val="2200"/>
                        <a:buFont typeface="Overlock"/>
                        <a:buNone/>
                      </a:pPr>
                      <a:r>
                        <a:rPr lang="en-US" sz="2200" dirty="0">
                          <a:latin typeface="Maiandra GD" panose="020E0502030308020204" pitchFamily="34" charset="0"/>
                          <a:ea typeface="Overlock"/>
                          <a:cs typeface="Overlock"/>
                          <a:sym typeface="Overlock"/>
                          <a:hlinkClick r:id="rId3"/>
                        </a:rPr>
                        <a:t>Krishi Ville - Android based solution for Indian agriculture</a:t>
                      </a:r>
                      <a:endParaRPr sz="2200" b="0" dirty="0">
                        <a:latin typeface="Maiandra GD" panose="020E0502030308020204" pitchFamily="34" charset="0"/>
                        <a:ea typeface="Overlock"/>
                        <a:cs typeface="Overlock"/>
                        <a:sym typeface="Overlock"/>
                      </a:endParaRPr>
                    </a:p>
                  </a:txBody>
                  <a:tcPr marL="91450" marR="91450" marT="45725" marB="45725"/>
                </a:tc>
                <a:tc>
                  <a:txBody>
                    <a:bodyPr/>
                    <a:lstStyle/>
                    <a:p>
                      <a:pPr marL="0" marR="0" lvl="0" indent="0" algn="l" rtl="0">
                        <a:spcBef>
                          <a:spcPts val="0"/>
                        </a:spcBef>
                        <a:spcAft>
                          <a:spcPts val="0"/>
                        </a:spcAft>
                        <a:buNone/>
                      </a:pPr>
                      <a:r>
                        <a:rPr lang="en-US" sz="2200" b="0" dirty="0">
                          <a:latin typeface="Maiandra GD" panose="020E0502030308020204" pitchFamily="34" charset="0"/>
                          <a:ea typeface="Overlock"/>
                          <a:cs typeface="Overlock"/>
                          <a:sym typeface="Overlock"/>
                        </a:rPr>
                        <a:t>Manav Singhal; </a:t>
                      </a:r>
                      <a:r>
                        <a:rPr lang="en-US" sz="2200" b="0" dirty="0" err="1">
                          <a:latin typeface="Maiandra GD" panose="020E0502030308020204" pitchFamily="34" charset="0"/>
                          <a:ea typeface="Overlock"/>
                          <a:cs typeface="Overlock"/>
                          <a:sym typeface="Overlock"/>
                        </a:rPr>
                        <a:t>Kshitij</a:t>
                      </a:r>
                      <a:r>
                        <a:rPr lang="en-US" sz="2200" b="0" dirty="0">
                          <a:latin typeface="Maiandra GD" panose="020E0502030308020204" pitchFamily="34" charset="0"/>
                          <a:ea typeface="Overlock"/>
                          <a:cs typeface="Overlock"/>
                          <a:sym typeface="Overlock"/>
                        </a:rPr>
                        <a:t> Verma; Anupam Shukla</a:t>
                      </a:r>
                      <a:endParaRPr sz="2200" b="0" dirty="0">
                        <a:latin typeface="Maiandra GD" panose="020E0502030308020204" pitchFamily="34" charset="0"/>
                        <a:ea typeface="Overlock"/>
                        <a:cs typeface="Overlock"/>
                        <a:sym typeface="Overlock"/>
                      </a:endParaRPr>
                    </a:p>
                  </a:txBody>
                  <a:tcPr marL="91450" marR="91450" marT="45725" marB="45725"/>
                </a:tc>
                <a:tc>
                  <a:txBody>
                    <a:bodyPr/>
                    <a:lstStyle/>
                    <a:p>
                      <a:pPr marL="0" marR="0" lvl="0" indent="0" algn="ctr" rtl="0">
                        <a:spcBef>
                          <a:spcPts val="0"/>
                        </a:spcBef>
                        <a:spcAft>
                          <a:spcPts val="0"/>
                        </a:spcAft>
                        <a:buNone/>
                      </a:pPr>
                      <a:r>
                        <a:rPr lang="en-US" sz="2200" b="0" dirty="0">
                          <a:latin typeface="Maiandra GD" panose="020E0502030308020204" pitchFamily="34" charset="0"/>
                          <a:ea typeface="Overlock"/>
                          <a:cs typeface="Overlock"/>
                          <a:sym typeface="Overlock"/>
                        </a:rPr>
                        <a:t>2011</a:t>
                      </a:r>
                      <a:endParaRPr dirty="0">
                        <a:latin typeface="Maiandra GD" panose="020E0502030308020204" pitchFamily="34" charset="0"/>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2200"/>
                        <a:buFont typeface="Overlock"/>
                        <a:buNone/>
                      </a:pPr>
                      <a:r>
                        <a:rPr lang="en-US" sz="2000" b="0" dirty="0">
                          <a:latin typeface="Maiandra GD" panose="020E0502030308020204" pitchFamily="34" charset="0"/>
                          <a:ea typeface="Overlock"/>
                          <a:cs typeface="Overlock"/>
                          <a:sym typeface="Overlock"/>
                        </a:rPr>
                        <a:t>This paper describes a mobile based application for farmers which would help them in their farming activities. We propose an android based mobile application - Krishi Ville which would take care of the updates of the different agricultural commodities, weather forecast updates, agricultural news updates.</a:t>
                      </a:r>
                      <a:endParaRPr sz="2000" b="0" dirty="0">
                        <a:latin typeface="Maiandra GD" panose="020E0502030308020204" pitchFamily="34" charset="0"/>
                        <a:ea typeface="Overlock"/>
                        <a:cs typeface="Overlock"/>
                        <a:sym typeface="Overlock"/>
                      </a:endParaRPr>
                    </a:p>
                  </a:txBody>
                  <a:tcPr marL="91450" marR="91450" marT="45725" marB="45725"/>
                </a:tc>
                <a:extLst>
                  <a:ext uri="{0D108BD9-81ED-4DB2-BD59-A6C34878D82A}">
                    <a16:rowId xmlns:a16="http://schemas.microsoft.com/office/drawing/2014/main" val="10001"/>
                  </a:ext>
                </a:extLst>
              </a:tr>
            </a:tbl>
          </a:graphicData>
        </a:graphic>
      </p:graphicFrame>
      <p:sp>
        <p:nvSpPr>
          <p:cNvPr id="196" name="Google Shape;196;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197" name="Google Shape;197;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2"/>
          <p:cNvSpPr txBox="1">
            <a:spLocks noGrp="1"/>
          </p:cNvSpPr>
          <p:nvPr>
            <p:ph type="title"/>
          </p:nvPr>
        </p:nvSpPr>
        <p:spPr>
          <a:xfrm>
            <a:off x="1097280" y="345704"/>
            <a:ext cx="10058400"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REQUIRED TOOLS</a:t>
            </a:r>
            <a:endParaRPr sz="4000" b="1" dirty="0">
              <a:latin typeface="Maiandra GD" panose="020E0502030308020204" pitchFamily="34" charset="0"/>
            </a:endParaRPr>
          </a:p>
        </p:txBody>
      </p:sp>
      <p:sp>
        <p:nvSpPr>
          <p:cNvPr id="212" name="Google Shape;212;p12"/>
          <p:cNvSpPr txBox="1">
            <a:spLocks noGrp="1"/>
          </p:cNvSpPr>
          <p:nvPr>
            <p:ph type="body" idx="1"/>
          </p:nvPr>
        </p:nvSpPr>
        <p:spPr>
          <a:xfrm>
            <a:off x="1097279" y="1579941"/>
            <a:ext cx="9961295" cy="4305337"/>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200"/>
              <a:buNone/>
            </a:pPr>
            <a:r>
              <a:rPr lang="en-US" dirty="0">
                <a:solidFill>
                  <a:schemeClr val="dk1"/>
                </a:solidFill>
                <a:latin typeface="Maiandra GD" panose="020E0502030308020204" pitchFamily="34" charset="0"/>
                <a:ea typeface="Overlock"/>
                <a:cs typeface="Times New Roman" panose="02020603050405020304" pitchFamily="18" charset="0"/>
                <a:sym typeface="Overlock"/>
              </a:rPr>
              <a:t>IDE                       : Visual Studio , Flutter Framework</a:t>
            </a:r>
            <a:endParaRPr dirty="0">
              <a:latin typeface="Maiandra GD" panose="020E0502030308020204" pitchFamily="34" charset="0"/>
              <a:cs typeface="Times New Roman" panose="02020603050405020304" pitchFamily="18" charset="0"/>
            </a:endParaRPr>
          </a:p>
          <a:p>
            <a:pPr marL="0" lvl="0" indent="0" algn="l" rtl="0">
              <a:lnSpc>
                <a:spcPct val="90000"/>
              </a:lnSpc>
              <a:spcBef>
                <a:spcPts val="1400"/>
              </a:spcBef>
              <a:spcAft>
                <a:spcPts val="0"/>
              </a:spcAft>
              <a:buSzPts val="2200"/>
              <a:buNone/>
            </a:pPr>
            <a:r>
              <a:rPr lang="en-US" dirty="0">
                <a:solidFill>
                  <a:schemeClr val="dk1"/>
                </a:solidFill>
                <a:latin typeface="Maiandra GD" panose="020E0502030308020204" pitchFamily="34" charset="0"/>
                <a:ea typeface="Overlock"/>
                <a:cs typeface="Times New Roman" panose="02020603050405020304" pitchFamily="18" charset="0"/>
                <a:sym typeface="Overlock"/>
              </a:rPr>
              <a:t>Language used       : Python, Dart</a:t>
            </a:r>
            <a:endParaRPr dirty="0">
              <a:latin typeface="Maiandra GD" panose="020E0502030308020204" pitchFamily="34" charset="0"/>
              <a:cs typeface="Times New Roman" panose="02020603050405020304" pitchFamily="18" charset="0"/>
            </a:endParaRPr>
          </a:p>
          <a:p>
            <a:pPr marL="0" lvl="0" indent="0" algn="l" rtl="0">
              <a:lnSpc>
                <a:spcPct val="90000"/>
              </a:lnSpc>
              <a:spcBef>
                <a:spcPts val="1400"/>
              </a:spcBef>
              <a:spcAft>
                <a:spcPts val="0"/>
              </a:spcAft>
              <a:buSzPts val="2200"/>
              <a:buNone/>
            </a:pPr>
            <a:r>
              <a:rPr lang="en-US" dirty="0">
                <a:solidFill>
                  <a:schemeClr val="dk1"/>
                </a:solidFill>
                <a:latin typeface="Maiandra GD" panose="020E0502030308020204" pitchFamily="34" charset="0"/>
                <a:ea typeface="Overlock"/>
                <a:cs typeface="Times New Roman" panose="02020603050405020304" pitchFamily="18" charset="0"/>
                <a:sym typeface="Overlock"/>
              </a:rPr>
              <a:t>Database               : Plant disease dataset, Crop recommendation dataset</a:t>
            </a:r>
            <a:endParaRPr dirty="0">
              <a:latin typeface="Maiandra GD" panose="020E0502030308020204" pitchFamily="34" charset="0"/>
              <a:cs typeface="Times New Roman" panose="02020603050405020304" pitchFamily="18" charset="0"/>
            </a:endParaRPr>
          </a:p>
          <a:p>
            <a:pPr marL="91440" lvl="0" indent="0" algn="just" rtl="0">
              <a:lnSpc>
                <a:spcPct val="100000"/>
              </a:lnSpc>
              <a:spcBef>
                <a:spcPts val="1400"/>
              </a:spcBef>
              <a:spcAft>
                <a:spcPts val="0"/>
              </a:spcAft>
              <a:buSzPts val="2000"/>
              <a:buNone/>
            </a:pPr>
            <a:endParaRPr dirty="0">
              <a:solidFill>
                <a:schemeClr val="dk1"/>
              </a:solidFill>
              <a:latin typeface="Maiandra GD" panose="020E0502030308020204" pitchFamily="34" charset="0"/>
              <a:ea typeface="Overlock"/>
              <a:cs typeface="Times New Roman" panose="02020603050405020304" pitchFamily="18" charset="0"/>
              <a:sym typeface="Overlock"/>
            </a:endParaRPr>
          </a:p>
        </p:txBody>
      </p:sp>
      <p:sp>
        <p:nvSpPr>
          <p:cNvPr id="213" name="Google Shape;213;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11</a:t>
            </a:fld>
            <a:endParaRPr>
              <a:latin typeface="Maiandra GD" panose="020E0502030308020204" pitchFamily="34" charset="0"/>
              <a:ea typeface="Overlock"/>
              <a:cs typeface="Overlock"/>
              <a:sym typeface="Overlock"/>
            </a:endParaRPr>
          </a:p>
        </p:txBody>
      </p:sp>
      <p:sp>
        <p:nvSpPr>
          <p:cNvPr id="214" name="Google Shape;214;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215" name="Google Shape;215;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3"/>
          <p:cNvSpPr txBox="1">
            <a:spLocks noGrp="1"/>
          </p:cNvSpPr>
          <p:nvPr>
            <p:ph type="title"/>
          </p:nvPr>
        </p:nvSpPr>
        <p:spPr>
          <a:xfrm>
            <a:off x="1026161" y="280608"/>
            <a:ext cx="8874298"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800" b="1" dirty="0">
                <a:latin typeface="Maiandra GD" panose="020E0502030308020204" pitchFamily="34" charset="0"/>
              </a:rPr>
              <a:t> </a:t>
            </a:r>
            <a:r>
              <a:rPr lang="en-US" sz="4000" b="1" dirty="0">
                <a:latin typeface="Maiandra GD" panose="020E0502030308020204" pitchFamily="34" charset="0"/>
              </a:rPr>
              <a:t>FLOW CHART</a:t>
            </a:r>
            <a:endParaRPr sz="4000" b="1" dirty="0">
              <a:latin typeface="Maiandra GD" panose="020E0502030308020204" pitchFamily="34" charset="0"/>
            </a:endParaRPr>
          </a:p>
        </p:txBody>
      </p:sp>
      <p:sp>
        <p:nvSpPr>
          <p:cNvPr id="221" name="Google Shape;221;p1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rPr>
              <a:t>30-05-2022</a:t>
            </a:r>
            <a:endParaRPr>
              <a:latin typeface="Maiandra GD" panose="020E0502030308020204" pitchFamily="34" charset="0"/>
            </a:endParaRPr>
          </a:p>
        </p:txBody>
      </p:sp>
      <p:sp>
        <p:nvSpPr>
          <p:cNvPr id="222" name="Google Shape;222;p1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rPr>
              <a:t>20AD272-MINI PROJECT </a:t>
            </a:r>
            <a:endParaRPr>
              <a:latin typeface="Maiandra GD" panose="020E0502030308020204" pitchFamily="34" charset="0"/>
            </a:endParaRPr>
          </a:p>
        </p:txBody>
      </p:sp>
      <p:sp>
        <p:nvSpPr>
          <p:cNvPr id="223" name="Google Shape;223;p1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rPr>
              <a:t>12</a:t>
            </a:fld>
            <a:endParaRPr>
              <a:latin typeface="Maiandra GD" panose="020E0502030308020204" pitchFamily="34" charset="0"/>
            </a:endParaRPr>
          </a:p>
        </p:txBody>
      </p:sp>
      <p:pic>
        <p:nvPicPr>
          <p:cNvPr id="8" name="Picture 7">
            <a:extLst>
              <a:ext uri="{FF2B5EF4-FFF2-40B4-BE49-F238E27FC236}">
                <a16:creationId xmlns:a16="http://schemas.microsoft.com/office/drawing/2014/main" id="{7D6ECB35-CD63-4D40-2D80-3DED1F5AEBC4}"/>
              </a:ext>
            </a:extLst>
          </p:cNvPr>
          <p:cNvPicPr>
            <a:picLocks noChangeAspect="1"/>
          </p:cNvPicPr>
          <p:nvPr/>
        </p:nvPicPr>
        <p:blipFill rotWithShape="1">
          <a:blip r:embed="rId3">
            <a:extLst>
              <a:ext uri="{28A0092B-C50C-407E-A947-70E740481C1C}">
                <a14:useLocalDpi xmlns:a14="http://schemas.microsoft.com/office/drawing/2010/main" val="0"/>
              </a:ext>
            </a:extLst>
          </a:blip>
          <a:srcRect t="3564" b="3484"/>
          <a:stretch/>
        </p:blipFill>
        <p:spPr bwMode="auto">
          <a:xfrm>
            <a:off x="2855912" y="1554619"/>
            <a:ext cx="6480175" cy="462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4"/>
          <p:cNvSpPr txBox="1">
            <a:spLocks noGrp="1"/>
          </p:cNvSpPr>
          <p:nvPr>
            <p:ph type="title"/>
          </p:nvPr>
        </p:nvSpPr>
        <p:spPr>
          <a:xfrm>
            <a:off x="1097280" y="345704"/>
            <a:ext cx="10058400"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MODULE</a:t>
            </a:r>
            <a:endParaRPr b="1" dirty="0">
              <a:latin typeface="Maiandra GD" panose="020E0502030308020204" pitchFamily="34" charset="0"/>
            </a:endParaRPr>
          </a:p>
        </p:txBody>
      </p:sp>
      <p:sp>
        <p:nvSpPr>
          <p:cNvPr id="230" name="Google Shape;230;p14"/>
          <p:cNvSpPr txBox="1">
            <a:spLocks noGrp="1"/>
          </p:cNvSpPr>
          <p:nvPr>
            <p:ph type="body" idx="1"/>
          </p:nvPr>
        </p:nvSpPr>
        <p:spPr>
          <a:xfrm>
            <a:off x="1097280" y="1563757"/>
            <a:ext cx="10058400" cy="4305337"/>
          </a:xfrm>
          <a:prstGeom prst="rect">
            <a:avLst/>
          </a:prstGeom>
          <a:noFill/>
          <a:ln>
            <a:noFill/>
          </a:ln>
        </p:spPr>
        <p:txBody>
          <a:bodyPr spcFirstLastPara="1" wrap="square" lIns="0" tIns="45700" rIns="0" bIns="45700" anchor="t" anchorCtr="0">
            <a:normAutofit/>
          </a:bodyPr>
          <a:lstStyle/>
          <a:p>
            <a:pPr marL="0" lvl="0" indent="0" algn="l" rtl="0">
              <a:lnSpc>
                <a:spcPct val="150000"/>
              </a:lnSpc>
              <a:spcBef>
                <a:spcPts val="0"/>
              </a:spcBef>
              <a:spcAft>
                <a:spcPts val="0"/>
              </a:spcAft>
              <a:buSzPts val="2200"/>
              <a:buNone/>
            </a:pPr>
            <a:r>
              <a:rPr lang="en-US" b="1" dirty="0">
                <a:solidFill>
                  <a:schemeClr val="dk1"/>
                </a:solidFill>
                <a:latin typeface="Maiandra GD" panose="020E0502030308020204" pitchFamily="34" charset="0"/>
                <a:ea typeface="Overlock"/>
                <a:cs typeface="Times New Roman" panose="02020603050405020304" pitchFamily="18" charset="0"/>
                <a:sym typeface="Overlock"/>
              </a:rPr>
              <a:t>MODULE 1  :</a:t>
            </a:r>
            <a:r>
              <a:rPr lang="en-US" dirty="0">
                <a:solidFill>
                  <a:schemeClr val="dk1"/>
                </a:solidFill>
                <a:latin typeface="Maiandra GD" panose="020E0502030308020204" pitchFamily="34" charset="0"/>
                <a:ea typeface="Overlock"/>
                <a:cs typeface="Times New Roman" panose="02020603050405020304" pitchFamily="18" charset="0"/>
                <a:sym typeface="Overlock"/>
              </a:rPr>
              <a:t> Leaf Disease Detection</a:t>
            </a:r>
            <a:endParaRPr dirty="0">
              <a:latin typeface="Maiandra GD" panose="020E0502030308020204" pitchFamily="34" charset="0"/>
              <a:cs typeface="Times New Roman" panose="02020603050405020304" pitchFamily="18" charset="0"/>
            </a:endParaRPr>
          </a:p>
          <a:p>
            <a:pPr marL="0" lvl="0" indent="0" algn="l" rtl="0">
              <a:lnSpc>
                <a:spcPct val="150000"/>
              </a:lnSpc>
              <a:spcBef>
                <a:spcPts val="1400"/>
              </a:spcBef>
              <a:spcAft>
                <a:spcPts val="0"/>
              </a:spcAft>
              <a:buSzPts val="2200"/>
              <a:buNone/>
            </a:pPr>
            <a:r>
              <a:rPr lang="en-US" b="1" dirty="0">
                <a:solidFill>
                  <a:schemeClr val="dk1"/>
                </a:solidFill>
                <a:latin typeface="Maiandra GD" panose="020E0502030308020204" pitchFamily="34" charset="0"/>
                <a:ea typeface="Overlock"/>
                <a:cs typeface="Times New Roman" panose="02020603050405020304" pitchFamily="18" charset="0"/>
                <a:sym typeface="Overlock"/>
              </a:rPr>
              <a:t>MODULE 2 </a:t>
            </a:r>
            <a:r>
              <a:rPr lang="en-US" dirty="0">
                <a:solidFill>
                  <a:schemeClr val="dk1"/>
                </a:solidFill>
                <a:latin typeface="Maiandra GD" panose="020E0502030308020204" pitchFamily="34" charset="0"/>
                <a:ea typeface="Overlock"/>
                <a:cs typeface="Times New Roman" panose="02020603050405020304" pitchFamily="18" charset="0"/>
                <a:sym typeface="Overlock"/>
              </a:rPr>
              <a:t>: Weather Prediction Module</a:t>
            </a:r>
            <a:endParaRPr dirty="0">
              <a:latin typeface="Maiandra GD" panose="020E0502030308020204" pitchFamily="34" charset="0"/>
              <a:cs typeface="Times New Roman" panose="02020603050405020304" pitchFamily="18" charset="0"/>
            </a:endParaRPr>
          </a:p>
          <a:p>
            <a:pPr marL="0" lvl="0" indent="0" algn="l" rtl="0">
              <a:lnSpc>
                <a:spcPct val="150000"/>
              </a:lnSpc>
              <a:spcBef>
                <a:spcPts val="1400"/>
              </a:spcBef>
              <a:spcAft>
                <a:spcPts val="0"/>
              </a:spcAft>
              <a:buSzPts val="2200"/>
              <a:buNone/>
            </a:pPr>
            <a:r>
              <a:rPr lang="en-US" b="1" dirty="0">
                <a:solidFill>
                  <a:schemeClr val="dk1"/>
                </a:solidFill>
                <a:latin typeface="Maiandra GD" panose="020E0502030308020204" pitchFamily="34" charset="0"/>
                <a:ea typeface="Overlock"/>
                <a:cs typeface="Times New Roman" panose="02020603050405020304" pitchFamily="18" charset="0"/>
                <a:sym typeface="Overlock"/>
              </a:rPr>
              <a:t>MODULE 3 </a:t>
            </a:r>
            <a:r>
              <a:rPr lang="en-US" dirty="0">
                <a:solidFill>
                  <a:schemeClr val="dk1"/>
                </a:solidFill>
                <a:latin typeface="Maiandra GD" panose="020E0502030308020204" pitchFamily="34" charset="0"/>
                <a:ea typeface="Overlock"/>
                <a:cs typeface="Times New Roman" panose="02020603050405020304" pitchFamily="18" charset="0"/>
                <a:sym typeface="Overlock"/>
              </a:rPr>
              <a:t>: Crop Recommendation</a:t>
            </a:r>
            <a:endParaRPr dirty="0">
              <a:solidFill>
                <a:schemeClr val="dk1"/>
              </a:solidFill>
              <a:latin typeface="Maiandra GD" panose="020E0502030308020204" pitchFamily="34" charset="0"/>
              <a:ea typeface="Overlock"/>
              <a:cs typeface="Times New Roman" panose="02020603050405020304" pitchFamily="18" charset="0"/>
              <a:sym typeface="Overlock"/>
            </a:endParaRPr>
          </a:p>
        </p:txBody>
      </p:sp>
      <p:sp>
        <p:nvSpPr>
          <p:cNvPr id="231" name="Google Shape;231;p1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13</a:t>
            </a:fld>
            <a:endParaRPr>
              <a:latin typeface="Maiandra GD" panose="020E0502030308020204" pitchFamily="34" charset="0"/>
              <a:ea typeface="Overlock"/>
              <a:cs typeface="Overlock"/>
              <a:sym typeface="Overlock"/>
            </a:endParaRPr>
          </a:p>
        </p:txBody>
      </p:sp>
      <p:sp>
        <p:nvSpPr>
          <p:cNvPr id="232" name="Google Shape;232;p1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233" name="Google Shape;233;p1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5"/>
          <p:cNvSpPr txBox="1">
            <a:spLocks noGrp="1"/>
          </p:cNvSpPr>
          <p:nvPr>
            <p:ph type="title"/>
          </p:nvPr>
        </p:nvSpPr>
        <p:spPr>
          <a:xfrm>
            <a:off x="1097280" y="371315"/>
            <a:ext cx="10058400"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LEAF DISEASE DETECTION</a:t>
            </a:r>
            <a:endParaRPr sz="4000" b="1" dirty="0">
              <a:latin typeface="Maiandra GD" panose="020E0502030308020204" pitchFamily="34" charset="0"/>
            </a:endParaRPr>
          </a:p>
        </p:txBody>
      </p:sp>
      <p:sp>
        <p:nvSpPr>
          <p:cNvPr id="239" name="Google Shape;239;p15"/>
          <p:cNvSpPr txBox="1">
            <a:spLocks noGrp="1"/>
          </p:cNvSpPr>
          <p:nvPr>
            <p:ph type="body" idx="1"/>
          </p:nvPr>
        </p:nvSpPr>
        <p:spPr>
          <a:xfrm>
            <a:off x="1097280" y="1580476"/>
            <a:ext cx="10058400" cy="4629824"/>
          </a:xfrm>
          <a:prstGeom prst="rect">
            <a:avLst/>
          </a:prstGeom>
          <a:noFill/>
          <a:ln>
            <a:noFill/>
          </a:ln>
        </p:spPr>
        <p:txBody>
          <a:bodyPr spcFirstLastPara="1" wrap="square" lIns="0" tIns="45700" rIns="0" bIns="45700" anchor="t" anchorCtr="0">
            <a:noAutofit/>
          </a:bodyPr>
          <a:lstStyle/>
          <a:p>
            <a:pPr marL="342900" lvl="0" algn="just" rtl="0">
              <a:lnSpc>
                <a:spcPct val="150000"/>
              </a:lnSpc>
              <a:spcBef>
                <a:spcPts val="0"/>
              </a:spcBef>
              <a:spcAft>
                <a:spcPts val="0"/>
              </a:spcAft>
              <a:buSzPts val="2600"/>
              <a:buFont typeface="Wingdings" panose="05000000000000000000" pitchFamily="2" charset="2"/>
              <a:buChar char="Ø"/>
            </a:pPr>
            <a:r>
              <a:rPr lang="en-US" dirty="0">
                <a:latin typeface="Maiandra GD" panose="020E0502030308020204" pitchFamily="34" charset="0"/>
                <a:ea typeface="Overlock"/>
                <a:cs typeface="Times New Roman" panose="02020603050405020304" pitchFamily="18" charset="0"/>
                <a:sym typeface="Overlock"/>
              </a:rPr>
              <a:t>The pest detection module is implemented with the pest detection model we created using the Machine learning algorithms.</a:t>
            </a:r>
          </a:p>
          <a:p>
            <a:pPr marL="342900" lvl="0" algn="just" rtl="0">
              <a:lnSpc>
                <a:spcPct val="150000"/>
              </a:lnSpc>
              <a:spcBef>
                <a:spcPts val="0"/>
              </a:spcBef>
              <a:spcAft>
                <a:spcPts val="0"/>
              </a:spcAft>
              <a:buSzPts val="2600"/>
              <a:buFont typeface="Wingdings" panose="05000000000000000000" pitchFamily="2" charset="2"/>
              <a:buChar char="Ø"/>
            </a:pPr>
            <a:r>
              <a:rPr lang="en-US" dirty="0">
                <a:latin typeface="Maiandra GD" panose="020E0502030308020204" pitchFamily="34" charset="0"/>
                <a:ea typeface="Overlock"/>
                <a:cs typeface="Times New Roman" panose="02020603050405020304" pitchFamily="18" charset="0"/>
                <a:sym typeface="Overlock"/>
              </a:rPr>
              <a:t>The model is converted into a </a:t>
            </a:r>
            <a:r>
              <a:rPr lang="en-US" dirty="0" err="1">
                <a:latin typeface="Maiandra GD" panose="020E0502030308020204" pitchFamily="34" charset="0"/>
                <a:ea typeface="Overlock"/>
                <a:cs typeface="Times New Roman" panose="02020603050405020304" pitchFamily="18" charset="0"/>
                <a:sym typeface="Overlock"/>
              </a:rPr>
              <a:t>Tflite</a:t>
            </a:r>
            <a:r>
              <a:rPr lang="en-US" dirty="0">
                <a:latin typeface="Maiandra GD" panose="020E0502030308020204" pitchFamily="34" charset="0"/>
                <a:ea typeface="Overlock"/>
                <a:cs typeface="Times New Roman" panose="02020603050405020304" pitchFamily="18" charset="0"/>
                <a:sym typeface="Overlock"/>
              </a:rPr>
              <a:t> model hence it could be integrated with the application’s user interface</a:t>
            </a:r>
          </a:p>
          <a:p>
            <a:pPr marL="342900" lvl="0" algn="just" rtl="0">
              <a:lnSpc>
                <a:spcPct val="150000"/>
              </a:lnSpc>
              <a:spcBef>
                <a:spcPts val="0"/>
              </a:spcBef>
              <a:spcAft>
                <a:spcPts val="0"/>
              </a:spcAft>
              <a:buSzPts val="2600"/>
              <a:buFont typeface="Wingdings" panose="05000000000000000000" pitchFamily="2" charset="2"/>
              <a:buChar char="Ø"/>
            </a:pPr>
            <a:r>
              <a:rPr lang="en-US" dirty="0">
                <a:latin typeface="Maiandra GD" panose="020E0502030308020204" pitchFamily="34" charset="0"/>
                <a:ea typeface="Overlock"/>
                <a:cs typeface="Times New Roman" panose="02020603050405020304" pitchFamily="18" charset="0"/>
                <a:sym typeface="Overlock"/>
              </a:rPr>
              <a:t>We could upload the picture of the lead either from the gallery or take a picture using the camera</a:t>
            </a:r>
          </a:p>
          <a:p>
            <a:pPr marL="342900" lvl="0" algn="just" rtl="0">
              <a:lnSpc>
                <a:spcPct val="150000"/>
              </a:lnSpc>
              <a:spcBef>
                <a:spcPts val="0"/>
              </a:spcBef>
              <a:spcAft>
                <a:spcPts val="0"/>
              </a:spcAft>
              <a:buSzPts val="2600"/>
              <a:buFont typeface="Wingdings" panose="05000000000000000000" pitchFamily="2" charset="2"/>
              <a:buChar char="Ø"/>
            </a:pPr>
            <a:r>
              <a:rPr lang="en-US" dirty="0">
                <a:latin typeface="Maiandra GD" panose="020E0502030308020204" pitchFamily="34" charset="0"/>
                <a:ea typeface="Overlock"/>
                <a:cs typeface="Times New Roman" panose="02020603050405020304" pitchFamily="18" charset="0"/>
                <a:sym typeface="Overlock"/>
              </a:rPr>
              <a:t>The Disease would be detected after uploading or taking the image of the leaf</a:t>
            </a:r>
          </a:p>
          <a:p>
            <a:pPr marL="342900" lvl="0" algn="just" rtl="0">
              <a:lnSpc>
                <a:spcPct val="150000"/>
              </a:lnSpc>
              <a:spcBef>
                <a:spcPts val="0"/>
              </a:spcBef>
              <a:spcAft>
                <a:spcPts val="0"/>
              </a:spcAft>
              <a:buSzPts val="2600"/>
              <a:buFont typeface="Wingdings" panose="05000000000000000000" pitchFamily="2" charset="2"/>
              <a:buChar char="Ø"/>
            </a:pPr>
            <a:r>
              <a:rPr lang="en-US" dirty="0">
                <a:latin typeface="Maiandra GD" panose="020E0502030308020204" pitchFamily="34" charset="0"/>
                <a:ea typeface="Overlock"/>
                <a:cs typeface="Times New Roman" panose="02020603050405020304" pitchFamily="18" charset="0"/>
                <a:sym typeface="Overlock"/>
              </a:rPr>
              <a:t>The User Interface would display the </a:t>
            </a:r>
          </a:p>
          <a:p>
            <a:pPr marL="0" lvl="0" indent="0" algn="just" rtl="0">
              <a:lnSpc>
                <a:spcPct val="150000"/>
              </a:lnSpc>
              <a:spcBef>
                <a:spcPts val="0"/>
              </a:spcBef>
              <a:spcAft>
                <a:spcPts val="0"/>
              </a:spcAft>
              <a:buSzPts val="2600"/>
              <a:buNone/>
            </a:pPr>
            <a:r>
              <a:rPr lang="en-US" dirty="0">
                <a:latin typeface="Maiandra GD" panose="020E0502030308020204" pitchFamily="34" charset="0"/>
                <a:ea typeface="Overlock"/>
                <a:cs typeface="Times New Roman" panose="02020603050405020304" pitchFamily="18" charset="0"/>
                <a:sym typeface="Overlock"/>
              </a:rPr>
              <a:t>	1.Disease Detected</a:t>
            </a:r>
          </a:p>
          <a:p>
            <a:pPr marL="0" lvl="0" indent="0" algn="just" rtl="0">
              <a:lnSpc>
                <a:spcPct val="150000"/>
              </a:lnSpc>
              <a:spcBef>
                <a:spcPts val="0"/>
              </a:spcBef>
              <a:spcAft>
                <a:spcPts val="0"/>
              </a:spcAft>
              <a:buSzPts val="2600"/>
              <a:buNone/>
            </a:pPr>
            <a:r>
              <a:rPr lang="en-US" dirty="0">
                <a:latin typeface="Maiandra GD" panose="020E0502030308020204" pitchFamily="34" charset="0"/>
                <a:ea typeface="Overlock"/>
                <a:cs typeface="Times New Roman" panose="02020603050405020304" pitchFamily="18" charset="0"/>
                <a:sym typeface="Overlock"/>
              </a:rPr>
              <a:t>	2.Confidence</a:t>
            </a:r>
          </a:p>
          <a:p>
            <a:pPr marL="434340" lvl="0" indent="-234950" algn="just" rtl="0">
              <a:lnSpc>
                <a:spcPct val="100000"/>
              </a:lnSpc>
              <a:spcBef>
                <a:spcPts val="1400"/>
              </a:spcBef>
              <a:spcAft>
                <a:spcPts val="0"/>
              </a:spcAft>
              <a:buSzPts val="2000"/>
              <a:buFont typeface="Noto Sans Symbols"/>
              <a:buNone/>
            </a:pPr>
            <a:endParaRPr dirty="0">
              <a:solidFill>
                <a:schemeClr val="dk1"/>
              </a:solidFill>
              <a:latin typeface="Maiandra GD" panose="020E0502030308020204" pitchFamily="34" charset="0"/>
              <a:ea typeface="Overlock"/>
              <a:cs typeface="Times New Roman" panose="02020603050405020304" pitchFamily="18" charset="0"/>
              <a:sym typeface="Overlock"/>
            </a:endParaRPr>
          </a:p>
        </p:txBody>
      </p:sp>
      <p:sp>
        <p:nvSpPr>
          <p:cNvPr id="240" name="Google Shape;240;p1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14</a:t>
            </a:fld>
            <a:endParaRPr>
              <a:latin typeface="Maiandra GD" panose="020E0502030308020204" pitchFamily="34" charset="0"/>
              <a:ea typeface="Overlock"/>
              <a:cs typeface="Overlock"/>
              <a:sym typeface="Overlock"/>
            </a:endParaRPr>
          </a:p>
        </p:txBody>
      </p:sp>
      <p:sp>
        <p:nvSpPr>
          <p:cNvPr id="241" name="Google Shape;241;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242" name="Google Shape;242;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6"/>
          <p:cNvSpPr txBox="1">
            <a:spLocks noGrp="1"/>
          </p:cNvSpPr>
          <p:nvPr>
            <p:ph type="title"/>
          </p:nvPr>
        </p:nvSpPr>
        <p:spPr>
          <a:xfrm>
            <a:off x="1910080" y="401250"/>
            <a:ext cx="8666480" cy="99164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RESULT OF LEAF DISEASE DETECTION </a:t>
            </a:r>
            <a:endParaRPr sz="4000" b="1" dirty="0">
              <a:latin typeface="Maiandra GD" panose="020E0502030308020204" pitchFamily="34" charset="0"/>
            </a:endParaRPr>
          </a:p>
        </p:txBody>
      </p:sp>
      <p:sp>
        <p:nvSpPr>
          <p:cNvPr id="248" name="Google Shape;248;p16"/>
          <p:cNvSpPr txBox="1">
            <a:spLocks noGrp="1"/>
          </p:cNvSpPr>
          <p:nvPr>
            <p:ph type="sldNum" idx="12"/>
          </p:nvPr>
        </p:nvSpPr>
        <p:spPr>
          <a:xfrm>
            <a:off x="9900458" y="647883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15</a:t>
            </a:fld>
            <a:endParaRPr>
              <a:latin typeface="Maiandra GD" panose="020E0502030308020204" pitchFamily="34" charset="0"/>
              <a:ea typeface="Overlock"/>
              <a:cs typeface="Overlock"/>
              <a:sym typeface="Overlock"/>
            </a:endParaRPr>
          </a:p>
        </p:txBody>
      </p:sp>
      <p:sp>
        <p:nvSpPr>
          <p:cNvPr id="254" name="Google Shape;254;p16"/>
          <p:cNvSpPr txBox="1">
            <a:spLocks noGrp="1"/>
          </p:cNvSpPr>
          <p:nvPr>
            <p:ph type="dt" idx="10"/>
          </p:nvPr>
        </p:nvSpPr>
        <p:spPr>
          <a:xfrm>
            <a:off x="1097280" y="647883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255" name="Google Shape;255;p16"/>
          <p:cNvSpPr txBox="1">
            <a:spLocks noGrp="1"/>
          </p:cNvSpPr>
          <p:nvPr>
            <p:ph type="ftr" idx="11"/>
          </p:nvPr>
        </p:nvSpPr>
        <p:spPr>
          <a:xfrm>
            <a:off x="3686185" y="647883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pic>
        <p:nvPicPr>
          <p:cNvPr id="7" name="Picture 6">
            <a:extLst>
              <a:ext uri="{FF2B5EF4-FFF2-40B4-BE49-F238E27FC236}">
                <a16:creationId xmlns:a16="http://schemas.microsoft.com/office/drawing/2014/main" id="{B0D56E4C-8689-83B7-F871-23039D3301B0}"/>
              </a:ext>
            </a:extLst>
          </p:cNvPr>
          <p:cNvPicPr>
            <a:picLocks noChangeAspect="1"/>
          </p:cNvPicPr>
          <p:nvPr/>
        </p:nvPicPr>
        <p:blipFill>
          <a:blip r:embed="rId3"/>
          <a:stretch>
            <a:fillRect/>
          </a:stretch>
        </p:blipFill>
        <p:spPr>
          <a:xfrm>
            <a:off x="2875280" y="1571555"/>
            <a:ext cx="1950720" cy="4334933"/>
          </a:xfrm>
          <a:prstGeom prst="rect">
            <a:avLst/>
          </a:prstGeom>
        </p:spPr>
      </p:pic>
      <p:pic>
        <p:nvPicPr>
          <p:cNvPr id="10" name="Picture 9">
            <a:extLst>
              <a:ext uri="{FF2B5EF4-FFF2-40B4-BE49-F238E27FC236}">
                <a16:creationId xmlns:a16="http://schemas.microsoft.com/office/drawing/2014/main" id="{79E79734-97F5-FD2D-1C07-B8D089EC5F8C}"/>
              </a:ext>
            </a:extLst>
          </p:cNvPr>
          <p:cNvPicPr>
            <a:picLocks noChangeAspect="1"/>
          </p:cNvPicPr>
          <p:nvPr/>
        </p:nvPicPr>
        <p:blipFill>
          <a:blip r:embed="rId4"/>
          <a:stretch>
            <a:fillRect/>
          </a:stretch>
        </p:blipFill>
        <p:spPr>
          <a:xfrm>
            <a:off x="6390642" y="1571555"/>
            <a:ext cx="1950720" cy="43349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8"/>
          <p:cNvSpPr txBox="1">
            <a:spLocks noGrp="1"/>
          </p:cNvSpPr>
          <p:nvPr>
            <p:ph type="title"/>
          </p:nvPr>
        </p:nvSpPr>
        <p:spPr>
          <a:xfrm>
            <a:off x="1097280" y="361888"/>
            <a:ext cx="10058400" cy="991646"/>
          </a:xfrm>
          <a:prstGeom prst="rect">
            <a:avLst/>
          </a:prstGeom>
          <a:noFill/>
          <a:ln>
            <a:noFill/>
          </a:ln>
        </p:spPr>
        <p:txBody>
          <a:bodyPr spcFirstLastPara="1" wrap="square" lIns="91425" tIns="45700" rIns="91425" bIns="45700" anchor="b" anchorCtr="0">
            <a:normAutofit/>
          </a:bodyPr>
          <a:lstStyle/>
          <a:p>
            <a:pPr lvl="0" algn="ctr">
              <a:buSzPts val="4000"/>
            </a:pPr>
            <a:r>
              <a:rPr lang="en-US" sz="4000" b="1" dirty="0">
                <a:latin typeface="Maiandra GD" panose="020E0502030308020204" pitchFamily="34" charset="0"/>
              </a:rPr>
              <a:t>WEATHER PREDICTION</a:t>
            </a:r>
            <a:endParaRPr sz="4000" b="1" dirty="0">
              <a:latin typeface="Maiandra GD" panose="020E0502030308020204" pitchFamily="34" charset="0"/>
            </a:endParaRPr>
          </a:p>
        </p:txBody>
      </p:sp>
      <p:sp>
        <p:nvSpPr>
          <p:cNvPr id="270" name="Google Shape;270;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16</a:t>
            </a:fld>
            <a:endParaRPr>
              <a:latin typeface="Maiandra GD" panose="020E0502030308020204" pitchFamily="34" charset="0"/>
              <a:ea typeface="Overlock"/>
              <a:cs typeface="Overlock"/>
              <a:sym typeface="Overlock"/>
            </a:endParaRPr>
          </a:p>
        </p:txBody>
      </p:sp>
      <p:sp>
        <p:nvSpPr>
          <p:cNvPr id="275" name="Google Shape;275;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276" name="Google Shape;276;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
        <p:nvSpPr>
          <p:cNvPr id="5" name="TextBox 4">
            <a:extLst>
              <a:ext uri="{FF2B5EF4-FFF2-40B4-BE49-F238E27FC236}">
                <a16:creationId xmlns:a16="http://schemas.microsoft.com/office/drawing/2014/main" id="{E7E6975A-91B6-937E-0E24-E20CFD73B948}"/>
              </a:ext>
            </a:extLst>
          </p:cNvPr>
          <p:cNvSpPr txBox="1"/>
          <p:nvPr/>
        </p:nvSpPr>
        <p:spPr>
          <a:xfrm>
            <a:off x="1018095" y="1353534"/>
            <a:ext cx="10194388" cy="5997604"/>
          </a:xfrm>
          <a:prstGeom prst="rect">
            <a:avLst/>
          </a:prstGeom>
          <a:noFill/>
        </p:spPr>
        <p:txBody>
          <a:bodyPr wrap="square" rtlCol="0">
            <a:spAutoFit/>
          </a:bodyPr>
          <a:lstStyle/>
          <a:p>
            <a:pPr marL="342900" lvl="0" indent="-342900">
              <a:lnSpc>
                <a:spcPct val="150000"/>
              </a:lnSpc>
              <a:spcAft>
                <a:spcPts val="400"/>
              </a:spcAft>
              <a:buFont typeface="Wingdings" panose="05000000000000000000" pitchFamily="2" charset="2"/>
              <a:buChar char="Ø"/>
              <a:tabLst>
                <a:tab pos="228600" algn="l"/>
              </a:tabLst>
            </a:pPr>
            <a:r>
              <a:rPr lang="en-IN" sz="2000" dirty="0">
                <a:effectLst/>
                <a:latin typeface="Maiandra GD" panose="020E0502030308020204" pitchFamily="34" charset="0"/>
                <a:ea typeface="Times New Roman" panose="02020603050405020304" pitchFamily="18" charset="0"/>
              </a:rPr>
              <a:t>The application uses the REST API’ from </a:t>
            </a:r>
            <a:r>
              <a:rPr lang="en-IN" sz="2000" u="sng" dirty="0">
                <a:solidFill>
                  <a:srgbClr val="0000FF"/>
                </a:solidFill>
                <a:effectLst/>
                <a:latin typeface="Maiandra GD" panose="020E0502030308020204" pitchFamily="34" charset="0"/>
                <a:ea typeface="Times New Roman" panose="02020603050405020304" pitchFamily="18" charset="0"/>
                <a:hlinkClick r:id="rId3"/>
              </a:rPr>
              <a:t>openweathermap.org</a:t>
            </a:r>
            <a:r>
              <a:rPr lang="en-IN" sz="2000" dirty="0">
                <a:effectLst/>
                <a:latin typeface="Maiandra GD" panose="020E0502030308020204" pitchFamily="34" charset="0"/>
                <a:ea typeface="Times New Roman" panose="02020603050405020304" pitchFamily="18" charset="0"/>
              </a:rPr>
              <a:t> to retrieve the weather forecast details.</a:t>
            </a:r>
          </a:p>
          <a:p>
            <a:pPr marL="342900" lvl="0" indent="-342900">
              <a:lnSpc>
                <a:spcPct val="150000"/>
              </a:lnSpc>
              <a:spcAft>
                <a:spcPts val="400"/>
              </a:spcAft>
              <a:buFont typeface="Wingdings" panose="05000000000000000000" pitchFamily="2" charset="2"/>
              <a:buChar char="Ø"/>
              <a:tabLst>
                <a:tab pos="228600" algn="l"/>
              </a:tabLst>
            </a:pPr>
            <a:r>
              <a:rPr lang="en-IN" sz="2000" dirty="0">
                <a:effectLst/>
                <a:latin typeface="Maiandra GD" panose="020E0502030308020204" pitchFamily="34" charset="0"/>
                <a:ea typeface="Times New Roman" panose="02020603050405020304" pitchFamily="18" charset="0"/>
              </a:rPr>
              <a:t>An ‘</a:t>
            </a:r>
            <a:r>
              <a:rPr lang="en-IN" sz="2000" dirty="0" err="1">
                <a:effectLst/>
                <a:latin typeface="Maiandra GD" panose="020E0502030308020204" pitchFamily="34" charset="0"/>
                <a:ea typeface="Times New Roman" panose="02020603050405020304" pitchFamily="18" charset="0"/>
              </a:rPr>
              <a:t>app_id</a:t>
            </a:r>
            <a:r>
              <a:rPr lang="en-IN" sz="2000" dirty="0">
                <a:effectLst/>
                <a:latin typeface="Maiandra GD" panose="020E0502030308020204" pitchFamily="34" charset="0"/>
                <a:ea typeface="Times New Roman" panose="02020603050405020304" pitchFamily="18" charset="0"/>
              </a:rPr>
              <a:t>’ is created and it must be passed down with each API request to retrieve the current forecast of the user’s current location.</a:t>
            </a:r>
          </a:p>
          <a:p>
            <a:pPr marL="342900" lvl="0" indent="-342900">
              <a:lnSpc>
                <a:spcPct val="150000"/>
              </a:lnSpc>
              <a:spcAft>
                <a:spcPts val="400"/>
              </a:spcAft>
              <a:buFont typeface="Wingdings" panose="05000000000000000000" pitchFamily="2" charset="2"/>
              <a:buChar char="Ø"/>
              <a:tabLst>
                <a:tab pos="228600" algn="l"/>
              </a:tabLst>
            </a:pPr>
            <a:r>
              <a:rPr lang="en-IN" sz="2000" dirty="0">
                <a:effectLst/>
                <a:latin typeface="Maiandra GD" panose="020E0502030308020204" pitchFamily="34" charset="0"/>
                <a:ea typeface="Times New Roman" panose="02020603050405020304" pitchFamily="18" charset="0"/>
              </a:rPr>
              <a:t>The application would request for the location access from the user and get the location details like latitude and longitude.</a:t>
            </a:r>
          </a:p>
          <a:p>
            <a:pPr marL="342900" lvl="0" indent="-342900">
              <a:lnSpc>
                <a:spcPct val="150000"/>
              </a:lnSpc>
              <a:spcAft>
                <a:spcPts val="400"/>
              </a:spcAft>
              <a:buFont typeface="Wingdings" panose="05000000000000000000" pitchFamily="2" charset="2"/>
              <a:buChar char="Ø"/>
              <a:tabLst>
                <a:tab pos="228600" algn="l"/>
              </a:tabLst>
            </a:pPr>
            <a:r>
              <a:rPr lang="en-IN" sz="2000" dirty="0">
                <a:effectLst/>
                <a:latin typeface="Maiandra GD" panose="020E0502030308020204" pitchFamily="34" charset="0"/>
                <a:ea typeface="Times New Roman" panose="02020603050405020304" pitchFamily="18" charset="0"/>
              </a:rPr>
              <a:t>The user interface would display the</a:t>
            </a:r>
          </a:p>
          <a:p>
            <a:pPr lvl="1">
              <a:lnSpc>
                <a:spcPct val="150000"/>
              </a:lnSpc>
              <a:spcAft>
                <a:spcPts val="400"/>
              </a:spcAft>
              <a:tabLst>
                <a:tab pos="228600" algn="l"/>
              </a:tabLst>
            </a:pPr>
            <a:r>
              <a:rPr lang="en-IN" sz="2000" dirty="0">
                <a:latin typeface="Maiandra GD" panose="020E0502030308020204" pitchFamily="34" charset="0"/>
                <a:ea typeface="Times New Roman" panose="02020603050405020304" pitchFamily="18" charset="0"/>
              </a:rPr>
              <a:t>		1. </a:t>
            </a:r>
            <a:r>
              <a:rPr lang="en-IN" sz="2000" dirty="0">
                <a:effectLst/>
                <a:latin typeface="Maiandra GD" panose="020E0502030308020204" pitchFamily="34" charset="0"/>
                <a:ea typeface="Times New Roman" panose="02020603050405020304" pitchFamily="18" charset="0"/>
              </a:rPr>
              <a:t>Current Weather of the location</a:t>
            </a:r>
          </a:p>
          <a:p>
            <a:pPr lvl="1">
              <a:lnSpc>
                <a:spcPct val="150000"/>
              </a:lnSpc>
              <a:spcAft>
                <a:spcPts val="400"/>
              </a:spcAft>
              <a:tabLst>
                <a:tab pos="228600" algn="l"/>
              </a:tabLst>
            </a:pPr>
            <a:r>
              <a:rPr lang="en-IN" sz="2000" dirty="0">
                <a:latin typeface="Maiandra GD" panose="020E0502030308020204" pitchFamily="34" charset="0"/>
                <a:ea typeface="Times New Roman" panose="02020603050405020304" pitchFamily="18" charset="0"/>
              </a:rPr>
              <a:t>		2. </a:t>
            </a:r>
            <a:r>
              <a:rPr lang="en-IN" sz="2000" dirty="0">
                <a:effectLst/>
                <a:latin typeface="Maiandra GD" panose="020E0502030308020204" pitchFamily="34" charset="0"/>
                <a:ea typeface="Times New Roman" panose="02020603050405020304" pitchFamily="18" charset="0"/>
              </a:rPr>
              <a:t>Present day’s Hourly weather cast</a:t>
            </a:r>
          </a:p>
          <a:p>
            <a:pPr lvl="1">
              <a:lnSpc>
                <a:spcPct val="150000"/>
              </a:lnSpc>
              <a:spcAft>
                <a:spcPts val="400"/>
              </a:spcAft>
              <a:tabLst>
                <a:tab pos="228600" algn="l"/>
              </a:tabLst>
            </a:pPr>
            <a:r>
              <a:rPr lang="en-IN" sz="2000" dirty="0">
                <a:latin typeface="Maiandra GD" panose="020E0502030308020204" pitchFamily="34" charset="0"/>
                <a:ea typeface="Times New Roman" panose="02020603050405020304" pitchFamily="18" charset="0"/>
              </a:rPr>
              <a:t>		3. </a:t>
            </a:r>
            <a:r>
              <a:rPr lang="en-IN" sz="2000" dirty="0">
                <a:effectLst/>
                <a:latin typeface="Maiandra GD" panose="020E0502030308020204" pitchFamily="34" charset="0"/>
                <a:ea typeface="Times New Roman" panose="02020603050405020304" pitchFamily="18" charset="0"/>
              </a:rPr>
              <a:t>7 days forecast</a:t>
            </a:r>
          </a:p>
          <a:p>
            <a:pPr marL="285750" indent="-285750" algn="just">
              <a:lnSpc>
                <a:spcPct val="150000"/>
              </a:lnSpc>
              <a:buFont typeface="Wingdings" panose="05000000000000000000" pitchFamily="2" charset="2"/>
              <a:buChar char="Ø"/>
            </a:pPr>
            <a:endParaRPr lang="en-US" dirty="0">
              <a:latin typeface="Maiandra GD" panose="020E0502030308020204" pitchFamily="34" charset="0"/>
            </a:endParaRPr>
          </a:p>
          <a:p>
            <a:pPr marL="285750" indent="-285750" algn="just">
              <a:lnSpc>
                <a:spcPct val="150000"/>
              </a:lnSpc>
              <a:buFont typeface="Wingdings" panose="05000000000000000000" pitchFamily="2" charset="2"/>
              <a:buChar char="Ø"/>
            </a:pPr>
            <a:endParaRPr lang="en-US" b="1" dirty="0">
              <a:latin typeface="Maiandra GD" panose="020E0502030308020204" pitchFamily="34" charset="0"/>
            </a:endParaRPr>
          </a:p>
          <a:p>
            <a:pPr algn="just">
              <a:lnSpc>
                <a:spcPct val="150000"/>
              </a:lnSpc>
            </a:pPr>
            <a:endParaRPr lang="en-US" dirty="0">
              <a:latin typeface="Maiandra GD" panose="020E0502030308020204" pitchFamily="34" charset="0"/>
            </a:endParaRPr>
          </a:p>
        </p:txBody>
      </p:sp>
    </p:spTree>
    <p:extLst>
      <p:ext uri="{BB962C8B-B14F-4D97-AF65-F5344CB8AC3E}">
        <p14:creationId xmlns:p14="http://schemas.microsoft.com/office/powerpoint/2010/main" val="73040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8"/>
          <p:cNvSpPr txBox="1">
            <a:spLocks noGrp="1"/>
          </p:cNvSpPr>
          <p:nvPr>
            <p:ph type="title"/>
          </p:nvPr>
        </p:nvSpPr>
        <p:spPr>
          <a:xfrm>
            <a:off x="993586" y="361596"/>
            <a:ext cx="10058400" cy="991646"/>
          </a:xfrm>
          <a:prstGeom prst="rect">
            <a:avLst/>
          </a:prstGeom>
          <a:noFill/>
          <a:ln>
            <a:noFill/>
          </a:ln>
        </p:spPr>
        <p:txBody>
          <a:bodyPr spcFirstLastPara="1" wrap="square" lIns="91425" tIns="45700" rIns="91425" bIns="45700" anchor="b" anchorCtr="0">
            <a:normAutofit/>
          </a:bodyPr>
          <a:lstStyle/>
          <a:p>
            <a:pPr lvl="0" algn="ctr">
              <a:buSzPts val="4000"/>
            </a:pPr>
            <a:r>
              <a:rPr lang="en-US" sz="3600" b="1" dirty="0">
                <a:latin typeface="Maiandra GD" panose="020E0502030308020204" pitchFamily="34" charset="0"/>
              </a:rPr>
              <a:t>RESULT OF WEATHER PREDICTION</a:t>
            </a:r>
            <a:endParaRPr sz="3600" b="1" dirty="0">
              <a:latin typeface="Maiandra GD" panose="020E0502030308020204" pitchFamily="34" charset="0"/>
            </a:endParaRPr>
          </a:p>
        </p:txBody>
      </p:sp>
      <p:sp>
        <p:nvSpPr>
          <p:cNvPr id="270" name="Google Shape;270;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17</a:t>
            </a:fld>
            <a:endParaRPr>
              <a:latin typeface="Maiandra GD" panose="020E0502030308020204" pitchFamily="34" charset="0"/>
              <a:ea typeface="Overlock"/>
              <a:cs typeface="Overlock"/>
              <a:sym typeface="Overlock"/>
            </a:endParaRPr>
          </a:p>
        </p:txBody>
      </p:sp>
      <p:sp>
        <p:nvSpPr>
          <p:cNvPr id="273" name="Google Shape;273;p18"/>
          <p:cNvSpPr txBox="1">
            <a:spLocks noGrp="1"/>
          </p:cNvSpPr>
          <p:nvPr>
            <p:ph type="body" idx="1"/>
          </p:nvPr>
        </p:nvSpPr>
        <p:spPr>
          <a:xfrm>
            <a:off x="1097280" y="1563757"/>
            <a:ext cx="4998720" cy="4305337"/>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dirty="0">
                <a:latin typeface="Maiandra GD" panose="020E0502030308020204" pitchFamily="34" charset="0"/>
                <a:ea typeface="Overlock"/>
                <a:cs typeface="Overlock"/>
                <a:sym typeface="Overlock"/>
              </a:rPr>
              <a:t>.</a:t>
            </a:r>
            <a:endParaRPr dirty="0">
              <a:latin typeface="Maiandra GD" panose="020E0502030308020204" pitchFamily="34" charset="0"/>
            </a:endParaRPr>
          </a:p>
        </p:txBody>
      </p:sp>
      <p:sp>
        <p:nvSpPr>
          <p:cNvPr id="275" name="Google Shape;275;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276" name="Google Shape;276;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pic>
        <p:nvPicPr>
          <p:cNvPr id="3" name="Picture 2">
            <a:extLst>
              <a:ext uri="{FF2B5EF4-FFF2-40B4-BE49-F238E27FC236}">
                <a16:creationId xmlns:a16="http://schemas.microsoft.com/office/drawing/2014/main" id="{09E89D2A-EBC0-DAAB-DC7C-D4D70E6179BF}"/>
              </a:ext>
            </a:extLst>
          </p:cNvPr>
          <p:cNvPicPr>
            <a:picLocks noChangeAspect="1"/>
          </p:cNvPicPr>
          <p:nvPr/>
        </p:nvPicPr>
        <p:blipFill>
          <a:blip r:embed="rId3"/>
          <a:stretch>
            <a:fillRect/>
          </a:stretch>
        </p:blipFill>
        <p:spPr>
          <a:xfrm>
            <a:off x="2636101" y="1617507"/>
            <a:ext cx="1866900" cy="4148667"/>
          </a:xfrm>
          <a:prstGeom prst="rect">
            <a:avLst/>
          </a:prstGeom>
        </p:spPr>
      </p:pic>
      <p:pic>
        <p:nvPicPr>
          <p:cNvPr id="5" name="Picture 4">
            <a:extLst>
              <a:ext uri="{FF2B5EF4-FFF2-40B4-BE49-F238E27FC236}">
                <a16:creationId xmlns:a16="http://schemas.microsoft.com/office/drawing/2014/main" id="{1E491E3C-E9DC-439F-43DE-5B3190AF9793}"/>
              </a:ext>
            </a:extLst>
          </p:cNvPr>
          <p:cNvPicPr>
            <a:picLocks noChangeAspect="1"/>
          </p:cNvPicPr>
          <p:nvPr/>
        </p:nvPicPr>
        <p:blipFill>
          <a:blip r:embed="rId4"/>
          <a:stretch>
            <a:fillRect/>
          </a:stretch>
        </p:blipFill>
        <p:spPr>
          <a:xfrm>
            <a:off x="5834998" y="1632676"/>
            <a:ext cx="1937401" cy="430533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9"/>
          <p:cNvSpPr txBox="1">
            <a:spLocks noGrp="1"/>
          </p:cNvSpPr>
          <p:nvPr>
            <p:ph type="title"/>
          </p:nvPr>
        </p:nvSpPr>
        <p:spPr>
          <a:xfrm>
            <a:off x="1097280" y="361888"/>
            <a:ext cx="10058400"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CROP RECOMMENDATION</a:t>
            </a:r>
            <a:endParaRPr sz="4000" b="1" dirty="0">
              <a:latin typeface="Maiandra GD" panose="020E0502030308020204" pitchFamily="34" charset="0"/>
            </a:endParaRPr>
          </a:p>
        </p:txBody>
      </p:sp>
      <p:sp>
        <p:nvSpPr>
          <p:cNvPr id="282" name="Google Shape;282;p19"/>
          <p:cNvSpPr txBox="1">
            <a:spLocks noGrp="1"/>
          </p:cNvSpPr>
          <p:nvPr>
            <p:ph type="body" idx="1"/>
          </p:nvPr>
        </p:nvSpPr>
        <p:spPr>
          <a:xfrm>
            <a:off x="935139" y="1530604"/>
            <a:ext cx="10382682" cy="4169767"/>
          </a:xfrm>
          <a:prstGeom prst="rect">
            <a:avLst/>
          </a:prstGeom>
          <a:noFill/>
          <a:ln>
            <a:noFill/>
          </a:ln>
        </p:spPr>
        <p:txBody>
          <a:bodyPr spcFirstLastPara="1" wrap="square" lIns="0" tIns="45700" rIns="0" bIns="45700" anchor="t" anchorCtr="0">
            <a:noAutofit/>
          </a:bodyPr>
          <a:lstStyle/>
          <a:p>
            <a:pPr marL="342900" lvl="0">
              <a:lnSpc>
                <a:spcPct val="100000"/>
              </a:lnSpc>
              <a:spcAft>
                <a:spcPts val="400"/>
              </a:spcAft>
              <a:buFont typeface="Wingdings" panose="05000000000000000000" pitchFamily="2" charset="2"/>
              <a:buChar char="Ø"/>
              <a:tabLst>
                <a:tab pos="228600" algn="l"/>
              </a:tabLst>
            </a:pPr>
            <a:r>
              <a:rPr lang="en-IN" dirty="0">
                <a:effectLst/>
                <a:latin typeface="Maiandra GD" panose="020E0502030308020204" pitchFamily="34" charset="0"/>
                <a:ea typeface="Times New Roman" panose="02020603050405020304" pitchFamily="18" charset="0"/>
              </a:rPr>
              <a:t>The Crop Recommendation model is implemented with the crop recommendation model we created using the machine learning algorithms.</a:t>
            </a:r>
          </a:p>
          <a:p>
            <a:pPr marL="342900" lvl="0">
              <a:lnSpc>
                <a:spcPct val="100000"/>
              </a:lnSpc>
              <a:spcAft>
                <a:spcPts val="400"/>
              </a:spcAft>
              <a:buFont typeface="Wingdings" panose="05000000000000000000" pitchFamily="2" charset="2"/>
              <a:buChar char="Ø"/>
              <a:tabLst>
                <a:tab pos="228600" algn="l"/>
              </a:tabLst>
            </a:pPr>
            <a:r>
              <a:rPr lang="en-IN" dirty="0">
                <a:effectLst/>
                <a:latin typeface="Maiandra GD" panose="020E0502030308020204" pitchFamily="34" charset="0"/>
                <a:ea typeface="Times New Roman" panose="02020603050405020304" pitchFamily="18" charset="0"/>
              </a:rPr>
              <a:t>The model is converted into a </a:t>
            </a:r>
            <a:r>
              <a:rPr lang="en-IN" dirty="0" err="1">
                <a:effectLst/>
                <a:latin typeface="Maiandra GD" panose="020E0502030308020204" pitchFamily="34" charset="0"/>
                <a:ea typeface="Times New Roman" panose="02020603050405020304" pitchFamily="18" charset="0"/>
              </a:rPr>
              <a:t>Tflite</a:t>
            </a:r>
            <a:r>
              <a:rPr lang="en-IN" dirty="0">
                <a:effectLst/>
                <a:latin typeface="Maiandra GD" panose="020E0502030308020204" pitchFamily="34" charset="0"/>
                <a:ea typeface="Times New Roman" panose="02020603050405020304" pitchFamily="18" charset="0"/>
              </a:rPr>
              <a:t> model hence it could be integrated with the application’s user interface</a:t>
            </a:r>
          </a:p>
          <a:p>
            <a:pPr marL="342900" lvl="0">
              <a:lnSpc>
                <a:spcPct val="100000"/>
              </a:lnSpc>
              <a:spcAft>
                <a:spcPts val="400"/>
              </a:spcAft>
              <a:buFont typeface="Wingdings" panose="05000000000000000000" pitchFamily="2" charset="2"/>
              <a:buChar char="Ø"/>
              <a:tabLst>
                <a:tab pos="228600" algn="l"/>
              </a:tabLst>
            </a:pPr>
            <a:r>
              <a:rPr lang="en-IN" dirty="0">
                <a:effectLst/>
                <a:latin typeface="Maiandra GD" panose="020E0502030308020204" pitchFamily="34" charset="0"/>
                <a:ea typeface="Times New Roman" panose="02020603050405020304" pitchFamily="18" charset="0"/>
              </a:rPr>
              <a:t>The User Interface would ask the following details to suggest the crop</a:t>
            </a:r>
          </a:p>
          <a:p>
            <a:pPr marL="0" lvl="0" indent="0">
              <a:lnSpc>
                <a:spcPct val="100000"/>
              </a:lnSpc>
              <a:buNone/>
              <a:tabLst>
                <a:tab pos="228600" algn="l"/>
              </a:tabLst>
            </a:pPr>
            <a:r>
              <a:rPr lang="en-IN" dirty="0">
                <a:effectLst/>
                <a:latin typeface="Maiandra GD" panose="020E0502030308020204" pitchFamily="34" charset="0"/>
                <a:ea typeface="Times New Roman" panose="02020603050405020304" pitchFamily="18" charset="0"/>
              </a:rPr>
              <a:t>			1. Nitrogen</a:t>
            </a:r>
            <a:r>
              <a:rPr lang="en-IN" dirty="0">
                <a:latin typeface="Maiandra GD" panose="020E0502030308020204" pitchFamily="34" charset="0"/>
                <a:ea typeface="Times New Roman" panose="02020603050405020304" pitchFamily="18" charset="0"/>
              </a:rPr>
              <a:t>		2. </a:t>
            </a:r>
            <a:r>
              <a:rPr lang="en-IN" dirty="0">
                <a:effectLst/>
                <a:latin typeface="Maiandra GD" panose="020E0502030308020204" pitchFamily="34" charset="0"/>
                <a:ea typeface="Times New Roman" panose="02020603050405020304" pitchFamily="18" charset="0"/>
              </a:rPr>
              <a:t>Potassium</a:t>
            </a:r>
            <a:endParaRPr lang="en-IN" dirty="0">
              <a:latin typeface="Maiandra GD" panose="020E0502030308020204" pitchFamily="34" charset="0"/>
              <a:ea typeface="Times New Roman" panose="02020603050405020304" pitchFamily="18" charset="0"/>
            </a:endParaRPr>
          </a:p>
          <a:p>
            <a:pPr marL="0" lvl="0" indent="0">
              <a:lnSpc>
                <a:spcPct val="100000"/>
              </a:lnSpc>
              <a:buNone/>
              <a:tabLst>
                <a:tab pos="228600" algn="l"/>
              </a:tabLst>
            </a:pPr>
            <a:r>
              <a:rPr lang="en-IN" dirty="0">
                <a:effectLst/>
                <a:latin typeface="Maiandra GD" panose="020E0502030308020204" pitchFamily="34" charset="0"/>
                <a:ea typeface="Times New Roman" panose="02020603050405020304" pitchFamily="18" charset="0"/>
              </a:rPr>
              <a:t>			3. Phosphorous</a:t>
            </a:r>
            <a:r>
              <a:rPr lang="en-IN" dirty="0">
                <a:latin typeface="Maiandra GD" panose="020E0502030308020204" pitchFamily="34" charset="0"/>
                <a:ea typeface="Times New Roman" panose="02020603050405020304" pitchFamily="18" charset="0"/>
              </a:rPr>
              <a:t>		4. </a:t>
            </a:r>
            <a:r>
              <a:rPr lang="en-IN" dirty="0">
                <a:effectLst/>
                <a:latin typeface="Maiandra GD" panose="020E0502030308020204" pitchFamily="34" charset="0"/>
                <a:ea typeface="Times New Roman" panose="02020603050405020304" pitchFamily="18" charset="0"/>
              </a:rPr>
              <a:t>Temperature</a:t>
            </a:r>
          </a:p>
          <a:p>
            <a:pPr marL="0" lvl="0" indent="0">
              <a:lnSpc>
                <a:spcPct val="100000"/>
              </a:lnSpc>
              <a:buNone/>
              <a:tabLst>
                <a:tab pos="228600" algn="l"/>
              </a:tabLst>
            </a:pPr>
            <a:r>
              <a:rPr lang="en-IN" dirty="0">
                <a:effectLst/>
                <a:latin typeface="Maiandra GD" panose="020E0502030308020204" pitchFamily="34" charset="0"/>
                <a:ea typeface="Times New Roman" panose="02020603050405020304" pitchFamily="18" charset="0"/>
              </a:rPr>
              <a:t>			5. Humidity</a:t>
            </a:r>
          </a:p>
          <a:p>
            <a:pPr marL="342900" lvl="0">
              <a:lnSpc>
                <a:spcPct val="100000"/>
              </a:lnSpc>
              <a:buFont typeface="Wingdings" panose="05000000000000000000" pitchFamily="2" charset="2"/>
              <a:buChar char="Ø"/>
              <a:tabLst>
                <a:tab pos="228600" algn="l"/>
              </a:tabLst>
            </a:pPr>
            <a:r>
              <a:rPr lang="en-IN" dirty="0">
                <a:effectLst/>
                <a:latin typeface="Maiandra GD" panose="020E0502030308020204" pitchFamily="34" charset="0"/>
                <a:ea typeface="Times New Roman" panose="02020603050405020304" pitchFamily="18" charset="0"/>
              </a:rPr>
              <a:t>The user interface would display the recommended crop for the user with the given details</a:t>
            </a:r>
          </a:p>
        </p:txBody>
      </p:sp>
      <p:sp>
        <p:nvSpPr>
          <p:cNvPr id="283" name="Google Shape;283;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18</a:t>
            </a:fld>
            <a:endParaRPr>
              <a:latin typeface="Maiandra GD" panose="020E0502030308020204" pitchFamily="34" charset="0"/>
              <a:ea typeface="Overlock"/>
              <a:cs typeface="Overlock"/>
              <a:sym typeface="Overlock"/>
            </a:endParaRPr>
          </a:p>
        </p:txBody>
      </p:sp>
      <p:sp>
        <p:nvSpPr>
          <p:cNvPr id="284" name="Google Shape;284;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285" name="Google Shape;285;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9A0C-3524-BD13-9DF5-3F16B7664B2A}"/>
              </a:ext>
            </a:extLst>
          </p:cNvPr>
          <p:cNvSpPr>
            <a:spLocks noGrp="1"/>
          </p:cNvSpPr>
          <p:nvPr>
            <p:ph type="title"/>
          </p:nvPr>
        </p:nvSpPr>
        <p:spPr/>
        <p:txBody>
          <a:bodyPr>
            <a:normAutofit/>
          </a:bodyPr>
          <a:lstStyle/>
          <a:p>
            <a:pPr algn="ctr"/>
            <a:r>
              <a:rPr lang="en-US" sz="3200" b="1" dirty="0">
                <a:latin typeface="Maiandra GD" panose="020E0502030308020204" pitchFamily="34" charset="0"/>
              </a:rPr>
              <a:t>RESULT OF CROP RECOMMENDATION</a:t>
            </a:r>
          </a:p>
        </p:txBody>
      </p:sp>
      <p:sp>
        <p:nvSpPr>
          <p:cNvPr id="4" name="Slide Number Placeholder 3">
            <a:extLst>
              <a:ext uri="{FF2B5EF4-FFF2-40B4-BE49-F238E27FC236}">
                <a16:creationId xmlns:a16="http://schemas.microsoft.com/office/drawing/2014/main" id="{7027116C-8654-06C9-4C0F-B918ADC7C9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Maiandra GD" panose="020E0502030308020204" pitchFamily="34" charset="0"/>
              </a:rPr>
              <a:t>19</a:t>
            </a:fld>
            <a:endParaRPr lang="en-US">
              <a:latin typeface="Maiandra GD" panose="020E0502030308020204" pitchFamily="34" charset="0"/>
            </a:endParaRPr>
          </a:p>
        </p:txBody>
      </p:sp>
      <p:pic>
        <p:nvPicPr>
          <p:cNvPr id="5" name="Picture 4">
            <a:extLst>
              <a:ext uri="{FF2B5EF4-FFF2-40B4-BE49-F238E27FC236}">
                <a16:creationId xmlns:a16="http://schemas.microsoft.com/office/drawing/2014/main" id="{0AB47D49-6E26-A84F-36BB-CE9820FFD151}"/>
              </a:ext>
            </a:extLst>
          </p:cNvPr>
          <p:cNvPicPr>
            <a:picLocks noChangeAspect="1"/>
          </p:cNvPicPr>
          <p:nvPr/>
        </p:nvPicPr>
        <p:blipFill>
          <a:blip r:embed="rId2"/>
          <a:stretch>
            <a:fillRect/>
          </a:stretch>
        </p:blipFill>
        <p:spPr>
          <a:xfrm>
            <a:off x="3007360" y="1605280"/>
            <a:ext cx="1959610" cy="4354689"/>
          </a:xfrm>
          <a:prstGeom prst="rect">
            <a:avLst/>
          </a:prstGeom>
        </p:spPr>
      </p:pic>
      <p:pic>
        <p:nvPicPr>
          <p:cNvPr id="7" name="Picture 6">
            <a:extLst>
              <a:ext uri="{FF2B5EF4-FFF2-40B4-BE49-F238E27FC236}">
                <a16:creationId xmlns:a16="http://schemas.microsoft.com/office/drawing/2014/main" id="{014A1841-D6E2-F626-92F8-EA6E1D169C48}"/>
              </a:ext>
            </a:extLst>
          </p:cNvPr>
          <p:cNvPicPr>
            <a:picLocks noChangeAspect="1"/>
          </p:cNvPicPr>
          <p:nvPr/>
        </p:nvPicPr>
        <p:blipFill>
          <a:blip r:embed="rId3"/>
          <a:stretch>
            <a:fillRect/>
          </a:stretch>
        </p:blipFill>
        <p:spPr>
          <a:xfrm>
            <a:off x="6518201" y="1605280"/>
            <a:ext cx="1811969" cy="4025970"/>
          </a:xfrm>
          <a:prstGeom prst="rect">
            <a:avLst/>
          </a:prstGeom>
        </p:spPr>
      </p:pic>
    </p:spTree>
    <p:extLst>
      <p:ext uri="{BB962C8B-B14F-4D97-AF65-F5344CB8AC3E}">
        <p14:creationId xmlns:p14="http://schemas.microsoft.com/office/powerpoint/2010/main" val="3166014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
          <p:cNvSpPr txBox="1">
            <a:spLocks noGrp="1"/>
          </p:cNvSpPr>
          <p:nvPr>
            <p:ph type="title"/>
          </p:nvPr>
        </p:nvSpPr>
        <p:spPr>
          <a:xfrm>
            <a:off x="1097280" y="361888"/>
            <a:ext cx="10058400"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000" b="1" dirty="0"/>
              <a:t>AGENDA</a:t>
            </a:r>
            <a:endParaRPr b="1" dirty="0"/>
          </a:p>
        </p:txBody>
      </p:sp>
      <p:sp>
        <p:nvSpPr>
          <p:cNvPr id="122" name="Google Shape;122;p2"/>
          <p:cNvSpPr txBox="1">
            <a:spLocks noGrp="1"/>
          </p:cNvSpPr>
          <p:nvPr>
            <p:ph type="body" idx="1"/>
          </p:nvPr>
        </p:nvSpPr>
        <p:spPr>
          <a:xfrm>
            <a:off x="1097280" y="1424539"/>
            <a:ext cx="10058400" cy="4928135"/>
          </a:xfrm>
          <a:prstGeom prst="rect">
            <a:avLst/>
          </a:prstGeom>
          <a:noFill/>
          <a:ln>
            <a:noFill/>
          </a:ln>
        </p:spPr>
        <p:txBody>
          <a:bodyPr spcFirstLastPara="1" wrap="square" lIns="0" tIns="45700" rIns="0" bIns="45700" anchor="t" anchorCtr="0">
            <a:normAutofit fontScale="92500" lnSpcReduction="20000"/>
          </a:bodyPr>
          <a:lstStyle/>
          <a:p>
            <a:pPr marL="91440" lvl="0" indent="-140970" algn="l" rtl="0">
              <a:lnSpc>
                <a:spcPct val="90000"/>
              </a:lnSpc>
              <a:spcBef>
                <a:spcPts val="0"/>
              </a:spcBef>
              <a:spcAft>
                <a:spcPts val="0"/>
              </a:spcAft>
              <a:buSzPct val="100000"/>
              <a:buFont typeface="Noto Sans Symbols"/>
              <a:buChar char="⮚"/>
            </a:pPr>
            <a:r>
              <a:rPr lang="en-US" sz="2200" dirty="0">
                <a:solidFill>
                  <a:schemeClr val="dk1"/>
                </a:solidFill>
                <a:latin typeface="Maiandra GD" panose="020E0502030308020204" pitchFamily="34" charset="0"/>
                <a:ea typeface="Overlock"/>
                <a:cs typeface="Times New Roman" panose="02020603050405020304" pitchFamily="18" charset="0"/>
                <a:sym typeface="Overlock"/>
              </a:rPr>
              <a:t> ABSTRACT</a:t>
            </a:r>
            <a:endParaRPr sz="2200" dirty="0">
              <a:latin typeface="Maiandra GD" panose="020E0502030308020204" pitchFamily="34" charset="0"/>
              <a:cs typeface="Times New Roman" panose="02020603050405020304" pitchFamily="18" charset="0"/>
            </a:endParaRPr>
          </a:p>
          <a:p>
            <a:pPr marL="91440" lvl="0" indent="-140970" algn="l" rtl="0">
              <a:lnSpc>
                <a:spcPct val="90000"/>
              </a:lnSpc>
              <a:spcBef>
                <a:spcPts val="1400"/>
              </a:spcBef>
              <a:spcAft>
                <a:spcPts val="0"/>
              </a:spcAft>
              <a:buSzPct val="100000"/>
              <a:buFont typeface="Noto Sans Symbols"/>
              <a:buChar char="⮚"/>
            </a:pPr>
            <a:r>
              <a:rPr lang="en-US" sz="2200" dirty="0">
                <a:solidFill>
                  <a:schemeClr val="dk1"/>
                </a:solidFill>
                <a:latin typeface="Maiandra GD" panose="020E0502030308020204" pitchFamily="34" charset="0"/>
                <a:ea typeface="Overlock"/>
                <a:cs typeface="Times New Roman" panose="02020603050405020304" pitchFamily="18" charset="0"/>
                <a:sym typeface="Overlock"/>
              </a:rPr>
              <a:t> OBJECTIVE</a:t>
            </a:r>
            <a:endParaRPr sz="2200" dirty="0">
              <a:latin typeface="Maiandra GD" panose="020E0502030308020204" pitchFamily="34" charset="0"/>
              <a:cs typeface="Times New Roman" panose="02020603050405020304" pitchFamily="18" charset="0"/>
            </a:endParaRPr>
          </a:p>
          <a:p>
            <a:pPr marL="91440" lvl="0" indent="-140970" algn="l" rtl="0">
              <a:lnSpc>
                <a:spcPct val="90000"/>
              </a:lnSpc>
              <a:spcBef>
                <a:spcPts val="1400"/>
              </a:spcBef>
              <a:spcAft>
                <a:spcPts val="0"/>
              </a:spcAft>
              <a:buSzPct val="100000"/>
              <a:buFont typeface="Noto Sans Symbols"/>
              <a:buChar char="⮚"/>
            </a:pPr>
            <a:r>
              <a:rPr lang="en-US" sz="2200" dirty="0">
                <a:solidFill>
                  <a:schemeClr val="dk1"/>
                </a:solidFill>
                <a:latin typeface="Maiandra GD" panose="020E0502030308020204" pitchFamily="34" charset="0"/>
                <a:ea typeface="Overlock"/>
                <a:cs typeface="Times New Roman" panose="02020603050405020304" pitchFamily="18" charset="0"/>
                <a:sym typeface="Overlock"/>
              </a:rPr>
              <a:t> INTRODUCTION</a:t>
            </a:r>
            <a:endParaRPr sz="2200" dirty="0">
              <a:latin typeface="Maiandra GD" panose="020E0502030308020204" pitchFamily="34" charset="0"/>
              <a:cs typeface="Times New Roman" panose="02020603050405020304" pitchFamily="18" charset="0"/>
            </a:endParaRPr>
          </a:p>
          <a:p>
            <a:pPr marL="91440" lvl="0" indent="-140970" algn="l" rtl="0">
              <a:lnSpc>
                <a:spcPct val="90000"/>
              </a:lnSpc>
              <a:spcBef>
                <a:spcPts val="1400"/>
              </a:spcBef>
              <a:spcAft>
                <a:spcPts val="0"/>
              </a:spcAft>
              <a:buSzPct val="100000"/>
              <a:buFont typeface="Noto Sans Symbols"/>
              <a:buChar char="⮚"/>
            </a:pPr>
            <a:r>
              <a:rPr lang="en-US" sz="2200" dirty="0">
                <a:solidFill>
                  <a:schemeClr val="dk1"/>
                </a:solidFill>
                <a:latin typeface="Maiandra GD" panose="020E0502030308020204" pitchFamily="34" charset="0"/>
                <a:ea typeface="Overlock"/>
                <a:cs typeface="Times New Roman" panose="02020603050405020304" pitchFamily="18" charset="0"/>
                <a:sym typeface="Overlock"/>
              </a:rPr>
              <a:t> LITERATURE SURVEY</a:t>
            </a:r>
            <a:endParaRPr sz="2200" dirty="0">
              <a:latin typeface="Maiandra GD" panose="020E0502030308020204" pitchFamily="34" charset="0"/>
              <a:cs typeface="Times New Roman" panose="02020603050405020304" pitchFamily="18" charset="0"/>
            </a:endParaRPr>
          </a:p>
          <a:p>
            <a:pPr marL="91440" lvl="0" indent="-140970" algn="l" rtl="0">
              <a:lnSpc>
                <a:spcPct val="90000"/>
              </a:lnSpc>
              <a:spcBef>
                <a:spcPts val="1400"/>
              </a:spcBef>
              <a:spcAft>
                <a:spcPts val="0"/>
              </a:spcAft>
              <a:buSzPct val="100000"/>
              <a:buFont typeface="Noto Sans Symbols"/>
              <a:buChar char="⮚"/>
            </a:pPr>
            <a:r>
              <a:rPr lang="en-US" sz="2200" dirty="0">
                <a:solidFill>
                  <a:schemeClr val="dk1"/>
                </a:solidFill>
                <a:latin typeface="Maiandra GD" panose="020E0502030308020204" pitchFamily="34" charset="0"/>
                <a:ea typeface="Overlock"/>
                <a:cs typeface="Times New Roman" panose="02020603050405020304" pitchFamily="18" charset="0"/>
                <a:sym typeface="Overlock"/>
              </a:rPr>
              <a:t> REQUIRED TOOLS</a:t>
            </a:r>
            <a:endParaRPr sz="2200" dirty="0">
              <a:latin typeface="Maiandra GD" panose="020E0502030308020204" pitchFamily="34" charset="0"/>
              <a:cs typeface="Times New Roman" panose="02020603050405020304" pitchFamily="18" charset="0"/>
            </a:endParaRPr>
          </a:p>
          <a:p>
            <a:pPr marL="91440" lvl="0" indent="-140970" algn="l" rtl="0">
              <a:lnSpc>
                <a:spcPct val="90000"/>
              </a:lnSpc>
              <a:spcBef>
                <a:spcPts val="1400"/>
              </a:spcBef>
              <a:spcAft>
                <a:spcPts val="0"/>
              </a:spcAft>
              <a:buSzPct val="100000"/>
              <a:buFont typeface="Noto Sans Symbols"/>
              <a:buChar char="⮚"/>
            </a:pPr>
            <a:r>
              <a:rPr lang="en-US" sz="2200" dirty="0">
                <a:solidFill>
                  <a:schemeClr val="dk1"/>
                </a:solidFill>
                <a:latin typeface="Maiandra GD" panose="020E0502030308020204" pitchFamily="34" charset="0"/>
                <a:ea typeface="Overlock"/>
                <a:cs typeface="Times New Roman" panose="02020603050405020304" pitchFamily="18" charset="0"/>
                <a:sym typeface="Overlock"/>
              </a:rPr>
              <a:t> FLOW CHART</a:t>
            </a:r>
            <a:endParaRPr sz="2200" dirty="0">
              <a:latin typeface="Maiandra GD" panose="020E0502030308020204" pitchFamily="34" charset="0"/>
              <a:cs typeface="Times New Roman" panose="02020603050405020304" pitchFamily="18" charset="0"/>
            </a:endParaRPr>
          </a:p>
          <a:p>
            <a:pPr marL="91440" lvl="0" indent="-140970" algn="l" rtl="0">
              <a:lnSpc>
                <a:spcPct val="90000"/>
              </a:lnSpc>
              <a:spcBef>
                <a:spcPts val="1400"/>
              </a:spcBef>
              <a:spcAft>
                <a:spcPts val="0"/>
              </a:spcAft>
              <a:buSzPct val="100000"/>
              <a:buFont typeface="Noto Sans Symbols"/>
              <a:buChar char="⮚"/>
            </a:pPr>
            <a:r>
              <a:rPr lang="en-US" sz="2200" dirty="0">
                <a:solidFill>
                  <a:schemeClr val="dk1"/>
                </a:solidFill>
                <a:latin typeface="Maiandra GD" panose="020E0502030308020204" pitchFamily="34" charset="0"/>
                <a:ea typeface="Overlock"/>
                <a:cs typeface="Times New Roman" panose="02020603050405020304" pitchFamily="18" charset="0"/>
                <a:sym typeface="Overlock"/>
              </a:rPr>
              <a:t> MODULES</a:t>
            </a:r>
            <a:endParaRPr sz="2200" dirty="0">
              <a:latin typeface="Maiandra GD" panose="020E0502030308020204" pitchFamily="34" charset="0"/>
              <a:cs typeface="Times New Roman" panose="02020603050405020304" pitchFamily="18" charset="0"/>
            </a:endParaRPr>
          </a:p>
          <a:p>
            <a:pPr marL="91440" indent="-140970">
              <a:spcBef>
                <a:spcPts val="1400"/>
              </a:spcBef>
              <a:buSzPct val="100000"/>
              <a:buFont typeface="Noto Sans Symbols"/>
              <a:buChar char="⮚"/>
            </a:pPr>
            <a:r>
              <a:rPr lang="en-US" sz="2200" dirty="0">
                <a:solidFill>
                  <a:schemeClr val="dk1"/>
                </a:solidFill>
                <a:latin typeface="Maiandra GD" panose="020E0502030308020204" pitchFamily="34" charset="0"/>
                <a:cs typeface="Times New Roman" panose="02020603050405020304" pitchFamily="18" charset="0"/>
              </a:rPr>
              <a:t>WORKING PRINCIPAL</a:t>
            </a:r>
            <a:endParaRPr sz="2200" dirty="0">
              <a:solidFill>
                <a:schemeClr val="dk1"/>
              </a:solidFill>
              <a:latin typeface="Maiandra GD" panose="020E0502030308020204" pitchFamily="34" charset="0"/>
              <a:cs typeface="Times New Roman" panose="02020603050405020304" pitchFamily="18" charset="0"/>
            </a:endParaRPr>
          </a:p>
          <a:p>
            <a:pPr marL="91440" lvl="0" indent="-140970" algn="l" rtl="0">
              <a:lnSpc>
                <a:spcPct val="90000"/>
              </a:lnSpc>
              <a:spcBef>
                <a:spcPts val="1400"/>
              </a:spcBef>
              <a:spcAft>
                <a:spcPts val="0"/>
              </a:spcAft>
              <a:buSzPct val="100000"/>
              <a:buFont typeface="Noto Sans Symbols"/>
              <a:buChar char="⮚"/>
            </a:pPr>
            <a:r>
              <a:rPr lang="en-US" sz="2200" dirty="0">
                <a:solidFill>
                  <a:schemeClr val="dk1"/>
                </a:solidFill>
                <a:latin typeface="Maiandra GD" panose="020E0502030308020204" pitchFamily="34" charset="0"/>
                <a:ea typeface="Overlock"/>
                <a:cs typeface="Times New Roman" panose="02020603050405020304" pitchFamily="18" charset="0"/>
                <a:sym typeface="Overlock"/>
              </a:rPr>
              <a:t> RESULT</a:t>
            </a:r>
            <a:endParaRPr sz="2200" dirty="0">
              <a:latin typeface="Maiandra GD" panose="020E0502030308020204" pitchFamily="34" charset="0"/>
              <a:cs typeface="Times New Roman" panose="02020603050405020304" pitchFamily="18" charset="0"/>
            </a:endParaRPr>
          </a:p>
          <a:p>
            <a:pPr marL="91440" lvl="0" indent="-140970" algn="l" rtl="0">
              <a:lnSpc>
                <a:spcPct val="90000"/>
              </a:lnSpc>
              <a:spcBef>
                <a:spcPts val="1400"/>
              </a:spcBef>
              <a:spcAft>
                <a:spcPts val="0"/>
              </a:spcAft>
              <a:buSzPct val="100000"/>
              <a:buFont typeface="Noto Sans Symbols"/>
              <a:buChar char="⮚"/>
            </a:pPr>
            <a:r>
              <a:rPr lang="en-US" sz="2200" dirty="0">
                <a:solidFill>
                  <a:schemeClr val="dk1"/>
                </a:solidFill>
                <a:latin typeface="Maiandra GD" panose="020E0502030308020204" pitchFamily="34" charset="0"/>
                <a:ea typeface="Overlock"/>
                <a:cs typeface="Times New Roman" panose="02020603050405020304" pitchFamily="18" charset="0"/>
                <a:sym typeface="Overlock"/>
              </a:rPr>
              <a:t> CONCLUSION</a:t>
            </a:r>
            <a:endParaRPr sz="2200" dirty="0">
              <a:latin typeface="Maiandra GD" panose="020E0502030308020204" pitchFamily="34" charset="0"/>
              <a:cs typeface="Times New Roman" panose="02020603050405020304" pitchFamily="18" charset="0"/>
            </a:endParaRPr>
          </a:p>
          <a:p>
            <a:pPr marL="91440" lvl="0" indent="-140970" algn="l" rtl="0">
              <a:lnSpc>
                <a:spcPct val="90000"/>
              </a:lnSpc>
              <a:spcBef>
                <a:spcPts val="1400"/>
              </a:spcBef>
              <a:spcAft>
                <a:spcPts val="0"/>
              </a:spcAft>
              <a:buSzPct val="100000"/>
              <a:buFont typeface="Noto Sans Symbols"/>
              <a:buChar char="⮚"/>
            </a:pPr>
            <a:r>
              <a:rPr lang="en-US" sz="2200" dirty="0">
                <a:solidFill>
                  <a:schemeClr val="dk1"/>
                </a:solidFill>
                <a:latin typeface="Maiandra GD" panose="020E0502030308020204" pitchFamily="34" charset="0"/>
                <a:ea typeface="Overlock"/>
                <a:cs typeface="Times New Roman" panose="02020603050405020304" pitchFamily="18" charset="0"/>
                <a:sym typeface="Overlock"/>
              </a:rPr>
              <a:t> FUTURE SCOPE</a:t>
            </a:r>
            <a:endParaRPr sz="2200" dirty="0">
              <a:latin typeface="Maiandra GD" panose="020E0502030308020204" pitchFamily="34" charset="0"/>
              <a:cs typeface="Times New Roman" panose="02020603050405020304" pitchFamily="18" charset="0"/>
            </a:endParaRPr>
          </a:p>
          <a:p>
            <a:pPr marL="91440" lvl="0" indent="-140970" algn="l" rtl="0">
              <a:lnSpc>
                <a:spcPct val="90000"/>
              </a:lnSpc>
              <a:spcBef>
                <a:spcPts val="1400"/>
              </a:spcBef>
              <a:spcAft>
                <a:spcPts val="0"/>
              </a:spcAft>
              <a:buSzPct val="100000"/>
              <a:buFont typeface="Noto Sans Symbols"/>
              <a:buChar char="⮚"/>
            </a:pPr>
            <a:r>
              <a:rPr lang="en-US" sz="2200" dirty="0">
                <a:solidFill>
                  <a:schemeClr val="dk1"/>
                </a:solidFill>
                <a:latin typeface="Maiandra GD" panose="020E0502030308020204" pitchFamily="34" charset="0"/>
                <a:ea typeface="Overlock"/>
                <a:cs typeface="Times New Roman" panose="02020603050405020304" pitchFamily="18" charset="0"/>
                <a:sym typeface="Overlock"/>
              </a:rPr>
              <a:t> REFERENCES</a:t>
            </a:r>
            <a:endParaRPr sz="2200" dirty="0">
              <a:latin typeface="Maiandra GD" panose="020E0502030308020204" pitchFamily="34" charset="0"/>
              <a:cs typeface="Times New Roman" panose="02020603050405020304" pitchFamily="18" charset="0"/>
            </a:endParaRPr>
          </a:p>
          <a:p>
            <a:pPr marL="91440" lvl="0" indent="0" algn="l" rtl="0">
              <a:lnSpc>
                <a:spcPct val="90000"/>
              </a:lnSpc>
              <a:spcBef>
                <a:spcPts val="1400"/>
              </a:spcBef>
              <a:spcAft>
                <a:spcPts val="0"/>
              </a:spcAft>
              <a:buSzPct val="100000"/>
              <a:buFont typeface="Arial"/>
              <a:buNone/>
            </a:pPr>
            <a:endParaRPr sz="2400" dirty="0">
              <a:solidFill>
                <a:schemeClr val="dk1"/>
              </a:solidFill>
              <a:latin typeface="Maiandra GD" panose="020E0502030308020204" pitchFamily="34" charset="0"/>
              <a:ea typeface="Overlock"/>
              <a:cs typeface="Overlock"/>
              <a:sym typeface="Overlock"/>
            </a:endParaRPr>
          </a:p>
        </p:txBody>
      </p:sp>
      <p:sp>
        <p:nvSpPr>
          <p:cNvPr id="123" name="Google Shape;123;p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Overlock"/>
                <a:ea typeface="Overlock"/>
                <a:cs typeface="Overlock"/>
                <a:sym typeface="Overlock"/>
              </a:rPr>
              <a:t>30-05-2022</a:t>
            </a:r>
            <a:endParaRPr>
              <a:latin typeface="Overlock"/>
              <a:ea typeface="Overlock"/>
              <a:cs typeface="Overlock"/>
              <a:sym typeface="Overlock"/>
            </a:endParaRPr>
          </a:p>
        </p:txBody>
      </p:sp>
      <p:sp>
        <p:nvSpPr>
          <p:cNvPr id="124" name="Google Shape;124;p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Overlock"/>
                <a:ea typeface="Overlock"/>
                <a:cs typeface="Overlock"/>
                <a:sym typeface="Overlock"/>
              </a:rPr>
              <a:t>20AD272-MINI PROJECT </a:t>
            </a:r>
            <a:endParaRPr>
              <a:latin typeface="Overlock"/>
              <a:ea typeface="Overlock"/>
              <a:cs typeface="Overlock"/>
              <a:sym typeface="Overlock"/>
            </a:endParaRPr>
          </a:p>
        </p:txBody>
      </p:sp>
      <p:sp>
        <p:nvSpPr>
          <p:cNvPr id="125" name="Google Shape;125;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Overlock"/>
                <a:ea typeface="Overlock"/>
                <a:cs typeface="Overlock"/>
                <a:sym typeface="Overlock"/>
              </a:rPr>
              <a:t>2</a:t>
            </a:fld>
            <a:endParaRPr>
              <a:latin typeface="Overlock"/>
              <a:ea typeface="Overlock"/>
              <a:cs typeface="Overlock"/>
              <a:sym typeface="Overlo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9A0C-3524-BD13-9DF5-3F16B7664B2A}"/>
              </a:ext>
            </a:extLst>
          </p:cNvPr>
          <p:cNvSpPr>
            <a:spLocks noGrp="1"/>
          </p:cNvSpPr>
          <p:nvPr>
            <p:ph type="title"/>
          </p:nvPr>
        </p:nvSpPr>
        <p:spPr/>
        <p:txBody>
          <a:bodyPr>
            <a:normAutofit/>
          </a:bodyPr>
          <a:lstStyle/>
          <a:p>
            <a:pPr algn="ctr"/>
            <a:r>
              <a:rPr lang="en-US" sz="4000" b="1" dirty="0">
                <a:latin typeface="Maiandra GD" panose="020E0502030308020204" pitchFamily="34" charset="0"/>
              </a:rPr>
              <a:t>ALL MODULE</a:t>
            </a:r>
          </a:p>
        </p:txBody>
      </p:sp>
      <p:sp>
        <p:nvSpPr>
          <p:cNvPr id="4" name="Slide Number Placeholder 3">
            <a:extLst>
              <a:ext uri="{FF2B5EF4-FFF2-40B4-BE49-F238E27FC236}">
                <a16:creationId xmlns:a16="http://schemas.microsoft.com/office/drawing/2014/main" id="{7027116C-8654-06C9-4C0F-B918ADC7C9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Maiandra GD" panose="020E0502030308020204" pitchFamily="34" charset="0"/>
              </a:rPr>
              <a:t>20</a:t>
            </a:fld>
            <a:endParaRPr lang="en-US">
              <a:latin typeface="Maiandra GD" panose="020E0502030308020204" pitchFamily="34" charset="0"/>
            </a:endParaRPr>
          </a:p>
        </p:txBody>
      </p:sp>
      <p:pic>
        <p:nvPicPr>
          <p:cNvPr id="5" name="Picture 4">
            <a:extLst>
              <a:ext uri="{FF2B5EF4-FFF2-40B4-BE49-F238E27FC236}">
                <a16:creationId xmlns:a16="http://schemas.microsoft.com/office/drawing/2014/main" id="{0AB47D49-6E26-A84F-36BB-CE9820FFD151}"/>
              </a:ext>
            </a:extLst>
          </p:cNvPr>
          <p:cNvPicPr>
            <a:picLocks noChangeAspect="1"/>
          </p:cNvPicPr>
          <p:nvPr/>
        </p:nvPicPr>
        <p:blipFill>
          <a:blip r:embed="rId2"/>
          <a:stretch>
            <a:fillRect/>
          </a:stretch>
        </p:blipFill>
        <p:spPr>
          <a:xfrm>
            <a:off x="8596860" y="1729315"/>
            <a:ext cx="1959610" cy="4354689"/>
          </a:xfrm>
          <a:prstGeom prst="rect">
            <a:avLst/>
          </a:prstGeom>
        </p:spPr>
      </p:pic>
      <p:pic>
        <p:nvPicPr>
          <p:cNvPr id="6" name="Picture 5">
            <a:extLst>
              <a:ext uri="{FF2B5EF4-FFF2-40B4-BE49-F238E27FC236}">
                <a16:creationId xmlns:a16="http://schemas.microsoft.com/office/drawing/2014/main" id="{EF34E189-9C65-E154-66DA-D08D7E9BCC2B}"/>
              </a:ext>
            </a:extLst>
          </p:cNvPr>
          <p:cNvPicPr>
            <a:picLocks noChangeAspect="1"/>
          </p:cNvPicPr>
          <p:nvPr/>
        </p:nvPicPr>
        <p:blipFill>
          <a:blip r:embed="rId3"/>
          <a:stretch>
            <a:fillRect/>
          </a:stretch>
        </p:blipFill>
        <p:spPr>
          <a:xfrm>
            <a:off x="1762124" y="1729315"/>
            <a:ext cx="1833017" cy="4073372"/>
          </a:xfrm>
          <a:prstGeom prst="rect">
            <a:avLst/>
          </a:prstGeom>
        </p:spPr>
      </p:pic>
      <p:pic>
        <p:nvPicPr>
          <p:cNvPr id="8" name="Picture 7">
            <a:extLst>
              <a:ext uri="{FF2B5EF4-FFF2-40B4-BE49-F238E27FC236}">
                <a16:creationId xmlns:a16="http://schemas.microsoft.com/office/drawing/2014/main" id="{D7B8996B-70A6-B6ED-4025-73A41EE521A1}"/>
              </a:ext>
            </a:extLst>
          </p:cNvPr>
          <p:cNvPicPr>
            <a:picLocks noChangeAspect="1"/>
          </p:cNvPicPr>
          <p:nvPr/>
        </p:nvPicPr>
        <p:blipFill>
          <a:blip r:embed="rId4"/>
          <a:stretch>
            <a:fillRect/>
          </a:stretch>
        </p:blipFill>
        <p:spPr>
          <a:xfrm>
            <a:off x="3999230" y="1749071"/>
            <a:ext cx="1950720" cy="4334933"/>
          </a:xfrm>
          <a:prstGeom prst="rect">
            <a:avLst/>
          </a:prstGeom>
        </p:spPr>
      </p:pic>
      <p:pic>
        <p:nvPicPr>
          <p:cNvPr id="9" name="Picture 8">
            <a:extLst>
              <a:ext uri="{FF2B5EF4-FFF2-40B4-BE49-F238E27FC236}">
                <a16:creationId xmlns:a16="http://schemas.microsoft.com/office/drawing/2014/main" id="{17F52EC9-5FDD-1809-1CE4-FECDC064BF7C}"/>
              </a:ext>
            </a:extLst>
          </p:cNvPr>
          <p:cNvPicPr>
            <a:picLocks noChangeAspect="1"/>
          </p:cNvPicPr>
          <p:nvPr/>
        </p:nvPicPr>
        <p:blipFill>
          <a:blip r:embed="rId5"/>
          <a:stretch>
            <a:fillRect/>
          </a:stretch>
        </p:blipFill>
        <p:spPr>
          <a:xfrm>
            <a:off x="6242051" y="1729315"/>
            <a:ext cx="1866900" cy="4148667"/>
          </a:xfrm>
          <a:prstGeom prst="rect">
            <a:avLst/>
          </a:prstGeom>
        </p:spPr>
      </p:pic>
    </p:spTree>
    <p:extLst>
      <p:ext uri="{BB962C8B-B14F-4D97-AF65-F5344CB8AC3E}">
        <p14:creationId xmlns:p14="http://schemas.microsoft.com/office/powerpoint/2010/main" val="2396903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1"/>
          <p:cNvSpPr txBox="1">
            <a:spLocks noGrp="1"/>
          </p:cNvSpPr>
          <p:nvPr>
            <p:ph type="title"/>
          </p:nvPr>
        </p:nvSpPr>
        <p:spPr>
          <a:xfrm>
            <a:off x="1097280" y="361888"/>
            <a:ext cx="10058400"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CONCLUSION</a:t>
            </a:r>
            <a:endParaRPr b="1" dirty="0">
              <a:latin typeface="Maiandra GD" panose="020E0502030308020204" pitchFamily="34" charset="0"/>
            </a:endParaRPr>
          </a:p>
        </p:txBody>
      </p:sp>
      <p:sp>
        <p:nvSpPr>
          <p:cNvPr id="303" name="Google Shape;303;p21"/>
          <p:cNvSpPr txBox="1">
            <a:spLocks noGrp="1"/>
          </p:cNvSpPr>
          <p:nvPr>
            <p:ph type="body" idx="1"/>
          </p:nvPr>
        </p:nvSpPr>
        <p:spPr>
          <a:xfrm>
            <a:off x="1097280" y="1563757"/>
            <a:ext cx="10058400" cy="4305337"/>
          </a:xfrm>
          <a:prstGeom prst="rect">
            <a:avLst/>
          </a:prstGeom>
          <a:noFill/>
          <a:ln>
            <a:noFill/>
          </a:ln>
        </p:spPr>
        <p:txBody>
          <a:bodyPr spcFirstLastPara="1" wrap="square" lIns="0" tIns="45700" rIns="0" bIns="45700" anchor="t" anchorCtr="0">
            <a:normAutofit/>
          </a:bodyPr>
          <a:lstStyle/>
          <a:p>
            <a:pPr marL="342900" lvl="0" algn="just" rtl="0">
              <a:lnSpc>
                <a:spcPct val="150000"/>
              </a:lnSpc>
              <a:spcBef>
                <a:spcPts val="0"/>
              </a:spcBef>
              <a:spcAft>
                <a:spcPts val="0"/>
              </a:spcAft>
              <a:buSzPts val="2200"/>
              <a:buFont typeface="Wingdings" panose="05000000000000000000" pitchFamily="2" charset="2"/>
              <a:buChar char="Ø"/>
            </a:pPr>
            <a:r>
              <a:rPr lang="en-US" dirty="0">
                <a:latin typeface="Maiandra GD" panose="020E0502030308020204" pitchFamily="34" charset="0"/>
              </a:rPr>
              <a:t>The rapid development in technology is a persistent process. This application provides various advantages to the farmers which integrated to work in increasing the global food productivity. It involves various machine learning and neural network algorithms that in co-ordination work for detection of pests affecting the plants and clustering classifier in turn helps to match the various factors for best outcome of the given condition. The weather recording has a huge impact for the good outcome from the crops and it is implemented via API calls from the open weather site. </a:t>
            </a:r>
            <a:endParaRPr lang="en-US" dirty="0">
              <a:latin typeface="Maiandra GD" panose="020E0502030308020204" pitchFamily="34" charset="0"/>
              <a:ea typeface="Overlock"/>
              <a:cs typeface="Times New Roman" panose="02020603050405020304" pitchFamily="18" charset="0"/>
              <a:sym typeface="Overlock"/>
            </a:endParaRPr>
          </a:p>
        </p:txBody>
      </p:sp>
      <p:sp>
        <p:nvSpPr>
          <p:cNvPr id="304" name="Google Shape;304;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rPr>
              <a:t>30-05-2022</a:t>
            </a:r>
            <a:endParaRPr>
              <a:latin typeface="Maiandra GD" panose="020E0502030308020204" pitchFamily="34" charset="0"/>
            </a:endParaRPr>
          </a:p>
        </p:txBody>
      </p:sp>
      <p:sp>
        <p:nvSpPr>
          <p:cNvPr id="305" name="Google Shape;305;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rPr>
              <a:t>20AD272-MINI PROJECT </a:t>
            </a:r>
            <a:endParaRPr>
              <a:latin typeface="Maiandra GD" panose="020E0502030308020204" pitchFamily="34" charset="0"/>
            </a:endParaRPr>
          </a:p>
        </p:txBody>
      </p:sp>
      <p:sp>
        <p:nvSpPr>
          <p:cNvPr id="306" name="Google Shape;306;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rPr>
              <a:t>21</a:t>
            </a:fld>
            <a:endParaRPr>
              <a:latin typeface="Maiandra GD" panose="020E0502030308020204" pitchFamily="34" charset="0"/>
            </a:endParaRPr>
          </a:p>
        </p:txBody>
      </p:sp>
      <p:sp>
        <p:nvSpPr>
          <p:cNvPr id="3" name="Rectangle 1">
            <a:extLst>
              <a:ext uri="{FF2B5EF4-FFF2-40B4-BE49-F238E27FC236}">
                <a16:creationId xmlns:a16="http://schemas.microsoft.com/office/drawing/2014/main" id="{FC7F27C5-C8D4-29BB-0DD2-B1A257E7E80A}"/>
              </a:ext>
            </a:extLst>
          </p:cNvPr>
          <p:cNvSpPr>
            <a:spLocks noChangeArrowheads="1"/>
          </p:cNvSpPr>
          <p:nvPr/>
        </p:nvSpPr>
        <p:spPr bwMode="auto">
          <a:xfrm>
            <a:off x="1921328" y="3481936"/>
            <a:ext cx="1525138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E753D-CF0B-3238-2DB3-8FE592390800}"/>
              </a:ext>
            </a:extLst>
          </p:cNvPr>
          <p:cNvSpPr>
            <a:spLocks noGrp="1"/>
          </p:cNvSpPr>
          <p:nvPr>
            <p:ph type="title"/>
          </p:nvPr>
        </p:nvSpPr>
        <p:spPr/>
        <p:txBody>
          <a:bodyPr/>
          <a:lstStyle/>
          <a:p>
            <a:pPr algn="ctr"/>
            <a:r>
              <a:rPr lang="en-US" sz="4800" b="1" dirty="0">
                <a:latin typeface="Maiandra GD" panose="020E0502030308020204" pitchFamily="34" charset="0"/>
              </a:rPr>
              <a:t>CONCLUSION</a:t>
            </a:r>
            <a:endParaRPr lang="en-US" dirty="0"/>
          </a:p>
        </p:txBody>
      </p:sp>
      <p:sp>
        <p:nvSpPr>
          <p:cNvPr id="4" name="Slide Number Placeholder 3">
            <a:extLst>
              <a:ext uri="{FF2B5EF4-FFF2-40B4-BE49-F238E27FC236}">
                <a16:creationId xmlns:a16="http://schemas.microsoft.com/office/drawing/2014/main" id="{82CC8D8C-5E0A-7BA1-A547-0FBA6676A3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graphicFrame>
        <p:nvGraphicFramePr>
          <p:cNvPr id="3" name="Table 2">
            <a:extLst>
              <a:ext uri="{FF2B5EF4-FFF2-40B4-BE49-F238E27FC236}">
                <a16:creationId xmlns:a16="http://schemas.microsoft.com/office/drawing/2014/main" id="{693BAC8D-E3F1-571A-E5BB-CF519C624ADE}"/>
              </a:ext>
            </a:extLst>
          </p:cNvPr>
          <p:cNvGraphicFramePr>
            <a:graphicFrameLocks noGrp="1"/>
          </p:cNvGraphicFramePr>
          <p:nvPr>
            <p:extLst>
              <p:ext uri="{D42A27DB-BD31-4B8C-83A1-F6EECF244321}">
                <p14:modId xmlns:p14="http://schemas.microsoft.com/office/powerpoint/2010/main" val="3565156471"/>
              </p:ext>
            </p:extLst>
          </p:nvPr>
        </p:nvGraphicFramePr>
        <p:xfrm>
          <a:off x="2540000" y="2032000"/>
          <a:ext cx="6972300" cy="3733801"/>
        </p:xfrm>
        <a:graphic>
          <a:graphicData uri="http://schemas.openxmlformats.org/drawingml/2006/table">
            <a:tbl>
              <a:tblPr firstRow="1" firstCol="1" lastRow="1" lastCol="1" bandRow="1" bandCol="1">
                <a:tableStyleId>{D27102A9-8310-4765-A935-A1911B00CA55}</a:tableStyleId>
              </a:tblPr>
              <a:tblGrid>
                <a:gridCol w="3468453">
                  <a:extLst>
                    <a:ext uri="{9D8B030D-6E8A-4147-A177-3AD203B41FA5}">
                      <a16:colId xmlns:a16="http://schemas.microsoft.com/office/drawing/2014/main" val="2540120282"/>
                    </a:ext>
                  </a:extLst>
                </a:gridCol>
                <a:gridCol w="3503847">
                  <a:extLst>
                    <a:ext uri="{9D8B030D-6E8A-4147-A177-3AD203B41FA5}">
                      <a16:colId xmlns:a16="http://schemas.microsoft.com/office/drawing/2014/main" val="1739794270"/>
                    </a:ext>
                  </a:extLst>
                </a:gridCol>
              </a:tblGrid>
              <a:tr h="689271">
                <a:tc>
                  <a:txBody>
                    <a:bodyPr/>
                    <a:lstStyle/>
                    <a:p>
                      <a:pPr marR="434975" algn="ctr"/>
                      <a:r>
                        <a:rPr lang="en-US" sz="2000" dirty="0">
                          <a:effectLst/>
                          <a:latin typeface="Times New Roman" panose="02020603050405020304" pitchFamily="18" charset="0"/>
                          <a:cs typeface="Times New Roman" panose="02020603050405020304" pitchFamily="18" charset="0"/>
                        </a:rPr>
                        <a:t>ALGORITHMS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01370"/>
                      <a:r>
                        <a:rPr lang="en-US" sz="2000" dirty="0">
                          <a:effectLst/>
                          <a:latin typeface="Times New Roman" panose="02020603050405020304" pitchFamily="18" charset="0"/>
                          <a:cs typeface="Times New Roman" panose="02020603050405020304" pitchFamily="18" charset="0"/>
                        </a:rPr>
                        <a:t>ACCURACY</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41187735"/>
                  </a:ext>
                </a:extLst>
              </a:tr>
              <a:tr h="689271">
                <a:tc>
                  <a:txBody>
                    <a:bodyPr/>
                    <a:lstStyle/>
                    <a:p>
                      <a:pPr marL="446405" marR="434975" algn="ctr">
                        <a:spcBef>
                          <a:spcPts val="20"/>
                        </a:spcBef>
                        <a:spcAft>
                          <a:spcPts val="0"/>
                        </a:spcAft>
                      </a:pPr>
                      <a:r>
                        <a:rPr lang="en-US" sz="2000" dirty="0">
                          <a:effectLst/>
                          <a:latin typeface="Times New Roman" panose="02020603050405020304" pitchFamily="18" charset="0"/>
                          <a:cs typeface="Times New Roman" panose="02020603050405020304" pitchFamily="18" charset="0"/>
                        </a:rPr>
                        <a:t>Decision Tree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1705">
                        <a:spcBef>
                          <a:spcPts val="20"/>
                        </a:spcBef>
                        <a:spcAft>
                          <a:spcPts val="0"/>
                        </a:spcAft>
                      </a:pPr>
                      <a:r>
                        <a:rPr lang="en-US" sz="2000">
                          <a:effectLst/>
                          <a:latin typeface="Times New Roman" panose="02020603050405020304" pitchFamily="18" charset="0"/>
                          <a:cs typeface="Times New Roman" panose="02020603050405020304" pitchFamily="18" charset="0"/>
                        </a:rPr>
                        <a:t>98.40%</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21179567"/>
                  </a:ext>
                </a:extLst>
              </a:tr>
              <a:tr h="971657">
                <a:tc>
                  <a:txBody>
                    <a:bodyPr/>
                    <a:lstStyle/>
                    <a:p>
                      <a:pPr marL="446405" marR="434975" algn="ctr">
                        <a:spcBef>
                          <a:spcPts val="2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Logistic Regression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1705">
                        <a:spcBef>
                          <a:spcPts val="20"/>
                        </a:spcBef>
                        <a:spcAft>
                          <a:spcPts val="0"/>
                        </a:spcAft>
                      </a:pPr>
                      <a:r>
                        <a:rPr lang="en-US" sz="2000">
                          <a:effectLst/>
                          <a:latin typeface="Times New Roman" panose="02020603050405020304" pitchFamily="18" charset="0"/>
                          <a:cs typeface="Times New Roman" panose="02020603050405020304" pitchFamily="18" charset="0"/>
                        </a:rPr>
                        <a:t>94.54%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69716038"/>
                  </a:ext>
                </a:extLst>
              </a:tr>
              <a:tr h="694331">
                <a:tc>
                  <a:txBody>
                    <a:bodyPr/>
                    <a:lstStyle/>
                    <a:p>
                      <a:pPr marL="441960" marR="434975" algn="ctr">
                        <a:spcBef>
                          <a:spcPts val="20"/>
                        </a:spcBef>
                        <a:spcAft>
                          <a:spcPts val="0"/>
                        </a:spcAft>
                      </a:pPr>
                      <a:r>
                        <a:rPr lang="en-US" sz="2000" dirty="0">
                          <a:effectLst/>
                          <a:latin typeface="Times New Roman" panose="02020603050405020304" pitchFamily="18" charset="0"/>
                          <a:cs typeface="Times New Roman" panose="02020603050405020304" pitchFamily="18" charset="0"/>
                        </a:rPr>
                        <a:t>Random Forest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41705">
                        <a:spcBef>
                          <a:spcPts val="20"/>
                        </a:spcBef>
                        <a:spcAft>
                          <a:spcPts val="0"/>
                        </a:spcAft>
                      </a:pPr>
                      <a:r>
                        <a:rPr lang="en-US" sz="2000">
                          <a:effectLst/>
                          <a:latin typeface="Times New Roman" panose="02020603050405020304" pitchFamily="18" charset="0"/>
                          <a:cs typeface="Times New Roman" panose="02020603050405020304" pitchFamily="18" charset="0"/>
                        </a:rPr>
                        <a:t>99.54%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88022340"/>
                  </a:ext>
                </a:extLst>
              </a:tr>
              <a:tr h="689271">
                <a:tc>
                  <a:txBody>
                    <a:bodyPr/>
                    <a:lstStyle/>
                    <a:p>
                      <a:pPr marR="434975" algn="ctr"/>
                      <a:r>
                        <a:rPr lang="en-US" sz="2000" dirty="0">
                          <a:effectLst/>
                          <a:latin typeface="Times New Roman" panose="02020603050405020304" pitchFamily="18" charset="0"/>
                          <a:cs typeface="Times New Roman" panose="02020603050405020304" pitchFamily="18" charset="0"/>
                        </a:rPr>
                        <a:t>CNN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918845"/>
                      <a:r>
                        <a:rPr lang="en-US" sz="2000" dirty="0">
                          <a:effectLst/>
                          <a:latin typeface="Times New Roman" panose="02020603050405020304" pitchFamily="18" charset="0"/>
                          <a:cs typeface="Times New Roman" panose="02020603050405020304" pitchFamily="18" charset="0"/>
                        </a:rPr>
                        <a:t>89.25%</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16808571"/>
                  </a:ext>
                </a:extLst>
              </a:tr>
            </a:tbl>
          </a:graphicData>
        </a:graphic>
      </p:graphicFrame>
    </p:spTree>
    <p:extLst>
      <p:ext uri="{BB962C8B-B14F-4D97-AF65-F5344CB8AC3E}">
        <p14:creationId xmlns:p14="http://schemas.microsoft.com/office/powerpoint/2010/main" val="746711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2"/>
          <p:cNvSpPr txBox="1">
            <a:spLocks noGrp="1"/>
          </p:cNvSpPr>
          <p:nvPr>
            <p:ph type="title"/>
          </p:nvPr>
        </p:nvSpPr>
        <p:spPr>
          <a:xfrm>
            <a:off x="1097280" y="361888"/>
            <a:ext cx="10058400"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FUTURE SCOPE</a:t>
            </a:r>
            <a:endParaRPr b="1" dirty="0">
              <a:latin typeface="Maiandra GD" panose="020E0502030308020204" pitchFamily="34" charset="0"/>
            </a:endParaRPr>
          </a:p>
        </p:txBody>
      </p:sp>
      <p:sp>
        <p:nvSpPr>
          <p:cNvPr id="312" name="Google Shape;312;p22"/>
          <p:cNvSpPr txBox="1">
            <a:spLocks noGrp="1"/>
          </p:cNvSpPr>
          <p:nvPr>
            <p:ph type="body" idx="1"/>
          </p:nvPr>
        </p:nvSpPr>
        <p:spPr>
          <a:xfrm>
            <a:off x="1097280" y="1563757"/>
            <a:ext cx="10058400" cy="4305337"/>
          </a:xfrm>
          <a:prstGeom prst="rect">
            <a:avLst/>
          </a:prstGeom>
          <a:noFill/>
          <a:ln>
            <a:noFill/>
          </a:ln>
        </p:spPr>
        <p:txBody>
          <a:bodyPr spcFirstLastPara="1" wrap="square" lIns="0" tIns="45700" rIns="0" bIns="45700" anchor="t" anchorCtr="0">
            <a:normAutofit/>
          </a:bodyPr>
          <a:lstStyle/>
          <a:p>
            <a:pPr marL="91440" lvl="0" indent="0" algn="just" rtl="0">
              <a:lnSpc>
                <a:spcPct val="150000"/>
              </a:lnSpc>
              <a:spcBef>
                <a:spcPts val="1400"/>
              </a:spcBef>
              <a:spcAft>
                <a:spcPts val="0"/>
              </a:spcAft>
              <a:buSzPts val="2200"/>
              <a:buNone/>
            </a:pPr>
            <a:r>
              <a:rPr lang="en-US" dirty="0">
                <a:latin typeface="Maiandra GD" panose="020E0502030308020204" pitchFamily="34" charset="0"/>
              </a:rPr>
              <a:t>Based upon the research, recommendations proposed for the further study are as follows: </a:t>
            </a:r>
          </a:p>
          <a:p>
            <a:pPr marL="434340" lvl="0" algn="just" rtl="0">
              <a:lnSpc>
                <a:spcPct val="150000"/>
              </a:lnSpc>
              <a:spcBef>
                <a:spcPts val="1400"/>
              </a:spcBef>
              <a:spcAft>
                <a:spcPts val="0"/>
              </a:spcAft>
              <a:buSzPts val="2200"/>
              <a:buFont typeface="Wingdings" panose="05000000000000000000" pitchFamily="2" charset="2"/>
              <a:buChar char="Ø"/>
            </a:pPr>
            <a:r>
              <a:rPr lang="en-US" dirty="0">
                <a:latin typeface="Maiandra GD" panose="020E0502030308020204" pitchFamily="34" charset="0"/>
              </a:rPr>
              <a:t>The leaf disease detection model is trained for about 20 plants in the current project and many more plants dataset could be added and the model could be tuned well. </a:t>
            </a:r>
          </a:p>
          <a:p>
            <a:pPr marL="434340" lvl="0" algn="just" rtl="0">
              <a:lnSpc>
                <a:spcPct val="150000"/>
              </a:lnSpc>
              <a:spcBef>
                <a:spcPts val="1400"/>
              </a:spcBef>
              <a:spcAft>
                <a:spcPts val="0"/>
              </a:spcAft>
              <a:buSzPts val="2200"/>
              <a:buFont typeface="Wingdings" panose="05000000000000000000" pitchFamily="2" charset="2"/>
              <a:buChar char="Ø"/>
            </a:pPr>
            <a:r>
              <a:rPr lang="en-US" dirty="0">
                <a:latin typeface="Maiandra GD" panose="020E0502030308020204" pitchFamily="34" charset="0"/>
              </a:rPr>
              <a:t>Can modify the weather module to make notification or alert on climate change. </a:t>
            </a:r>
          </a:p>
          <a:p>
            <a:pPr marL="434340" lvl="0" algn="just" rtl="0">
              <a:lnSpc>
                <a:spcPct val="150000"/>
              </a:lnSpc>
              <a:spcBef>
                <a:spcPts val="1400"/>
              </a:spcBef>
              <a:spcAft>
                <a:spcPts val="0"/>
              </a:spcAft>
              <a:buSzPts val="2200"/>
              <a:buFont typeface="Wingdings" panose="05000000000000000000" pitchFamily="2" charset="2"/>
              <a:buChar char="Ø"/>
            </a:pPr>
            <a:r>
              <a:rPr lang="en-US" dirty="0">
                <a:latin typeface="Maiandra GD" panose="020E0502030308020204" pitchFamily="34" charset="0"/>
              </a:rPr>
              <a:t>The crop recommendation datasets could also be improved by adding additional datasets of plants.</a:t>
            </a:r>
          </a:p>
        </p:txBody>
      </p:sp>
      <p:sp>
        <p:nvSpPr>
          <p:cNvPr id="313" name="Google Shape;313;p2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rPr>
              <a:t>30-05-2022</a:t>
            </a:r>
            <a:endParaRPr>
              <a:latin typeface="Maiandra GD" panose="020E0502030308020204" pitchFamily="34" charset="0"/>
            </a:endParaRPr>
          </a:p>
        </p:txBody>
      </p:sp>
      <p:sp>
        <p:nvSpPr>
          <p:cNvPr id="314" name="Google Shape;314;p2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rPr>
              <a:t>20AD272-MINI PROJECT </a:t>
            </a:r>
            <a:endParaRPr>
              <a:latin typeface="Maiandra GD" panose="020E0502030308020204" pitchFamily="34" charset="0"/>
            </a:endParaRPr>
          </a:p>
        </p:txBody>
      </p:sp>
      <p:sp>
        <p:nvSpPr>
          <p:cNvPr id="315" name="Google Shape;315;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rPr>
              <a:t>23</a:t>
            </a:fld>
            <a:endParaRPr>
              <a:latin typeface="Maiandra GD" panose="020E0502030308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3"/>
          <p:cNvSpPr txBox="1">
            <a:spLocks noGrp="1"/>
          </p:cNvSpPr>
          <p:nvPr>
            <p:ph type="title"/>
          </p:nvPr>
        </p:nvSpPr>
        <p:spPr>
          <a:xfrm>
            <a:off x="1097280" y="361888"/>
            <a:ext cx="10017760"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REFERENCES </a:t>
            </a:r>
            <a:endParaRPr b="1" dirty="0">
              <a:latin typeface="Maiandra GD" panose="020E0502030308020204" pitchFamily="34" charset="0"/>
            </a:endParaRPr>
          </a:p>
        </p:txBody>
      </p:sp>
      <p:sp>
        <p:nvSpPr>
          <p:cNvPr id="321" name="Google Shape;321;p23"/>
          <p:cNvSpPr txBox="1">
            <a:spLocks noGrp="1"/>
          </p:cNvSpPr>
          <p:nvPr>
            <p:ph type="body" idx="1"/>
          </p:nvPr>
        </p:nvSpPr>
        <p:spPr>
          <a:xfrm>
            <a:off x="1097280" y="1429733"/>
            <a:ext cx="10962640" cy="4513867"/>
          </a:xfrm>
          <a:prstGeom prst="rect">
            <a:avLst/>
          </a:prstGeom>
          <a:noFill/>
          <a:ln>
            <a:noFill/>
          </a:ln>
        </p:spPr>
        <p:txBody>
          <a:bodyPr spcFirstLastPara="1" wrap="square" lIns="0" tIns="45700" rIns="0" bIns="45700" anchor="t" anchorCtr="0">
            <a:noAutofit/>
          </a:bodyPr>
          <a:lstStyle/>
          <a:p>
            <a:pPr marL="342900" marR="71755" lvl="0" indent="-342900" algn="just">
              <a:lnSpc>
                <a:spcPct val="150000"/>
              </a:lnSpc>
              <a:spcBef>
                <a:spcPts val="0"/>
              </a:spcBef>
              <a:spcAft>
                <a:spcPts val="0"/>
              </a:spcAft>
              <a:buSzPts val="1400"/>
              <a:buFont typeface="Times New Roman" panose="02020603050405020304" pitchFamily="18" charset="0"/>
              <a:buAutoNum type="arabicPeriod"/>
              <a:tabLst>
                <a:tab pos="304165" algn="l"/>
              </a:tabLst>
            </a:pPr>
            <a:r>
              <a:rPr lang="en-US" sz="1700" spc="-10" dirty="0">
                <a:effectLst/>
                <a:latin typeface="Maiandra GD" panose="020E0502030308020204" pitchFamily="34" charset="0"/>
                <a:ea typeface="Times New Roman" panose="02020603050405020304" pitchFamily="18" charset="0"/>
              </a:rPr>
              <a:t>Alterra, INRA, 2005. New soil information for CGMS (Crop Growth Monitoring System) (SINFO). In: Alterra - INRA, Wageningen, pp. 219</a:t>
            </a:r>
          </a:p>
          <a:p>
            <a:pPr marL="342900" marR="71755" lvl="0" indent="-342900" algn="just">
              <a:lnSpc>
                <a:spcPct val="150000"/>
              </a:lnSpc>
              <a:spcBef>
                <a:spcPts val="0"/>
              </a:spcBef>
              <a:spcAft>
                <a:spcPts val="0"/>
              </a:spcAft>
              <a:buSzPts val="1400"/>
              <a:buFont typeface="Times New Roman" panose="02020603050405020304" pitchFamily="18" charset="0"/>
              <a:buAutoNum type="arabicPeriod"/>
              <a:tabLst>
                <a:tab pos="304165" algn="l"/>
              </a:tabLst>
            </a:pPr>
            <a:r>
              <a:rPr lang="en-US" sz="1700" spc="-10" dirty="0">
                <a:effectLst/>
                <a:latin typeface="Maiandra GD" panose="020E0502030308020204" pitchFamily="34" charset="0"/>
                <a:ea typeface="Times New Roman" panose="02020603050405020304" pitchFamily="18" charset="0"/>
              </a:rPr>
              <a:t>Boogaard, H.L., Van </a:t>
            </a:r>
            <a:r>
              <a:rPr lang="en-US" sz="1700" spc="-10" dirty="0" err="1">
                <a:effectLst/>
                <a:latin typeface="Maiandra GD" panose="020E0502030308020204" pitchFamily="34" charset="0"/>
                <a:ea typeface="Times New Roman" panose="02020603050405020304" pitchFamily="18" charset="0"/>
              </a:rPr>
              <a:t>Diepen</a:t>
            </a:r>
            <a:r>
              <a:rPr lang="en-US" sz="1700" spc="-10" dirty="0">
                <a:effectLst/>
                <a:latin typeface="Maiandra GD" panose="020E0502030308020204" pitchFamily="34" charset="0"/>
                <a:ea typeface="Times New Roman" panose="02020603050405020304" pitchFamily="18" charset="0"/>
              </a:rPr>
              <a:t>, C.A., </a:t>
            </a:r>
            <a:r>
              <a:rPr lang="en-US" sz="1700" spc="-10" dirty="0" err="1">
                <a:effectLst/>
                <a:latin typeface="Maiandra GD" panose="020E0502030308020204" pitchFamily="34" charset="0"/>
                <a:ea typeface="Times New Roman" panose="02020603050405020304" pitchFamily="18" charset="0"/>
              </a:rPr>
              <a:t>Roetter</a:t>
            </a:r>
            <a:r>
              <a:rPr lang="en-US" sz="1700" spc="-10" dirty="0">
                <a:effectLst/>
                <a:latin typeface="Maiandra GD" panose="020E0502030308020204" pitchFamily="34" charset="0"/>
                <a:ea typeface="Times New Roman" panose="02020603050405020304" pitchFamily="18" charset="0"/>
              </a:rPr>
              <a:t>, R.P., Cabrera, J.M.C.A., Van </a:t>
            </a:r>
            <a:r>
              <a:rPr lang="en-US" sz="1700" spc="-10" dirty="0" err="1">
                <a:effectLst/>
                <a:latin typeface="Maiandra GD" panose="020E0502030308020204" pitchFamily="34" charset="0"/>
                <a:ea typeface="Times New Roman" panose="02020603050405020304" pitchFamily="18" charset="0"/>
              </a:rPr>
              <a:t>Laar</a:t>
            </a:r>
            <a:r>
              <a:rPr lang="en-US" sz="1700" spc="-10" dirty="0">
                <a:effectLst/>
                <a:latin typeface="Maiandra GD" panose="020E0502030308020204" pitchFamily="34" charset="0"/>
                <a:ea typeface="Times New Roman" panose="02020603050405020304" pitchFamily="18" charset="0"/>
              </a:rPr>
              <a:t>, H.H.,1998. WOFOST 7.1. User’s guide for WOFOST 7.1 crop growth simulation model and WOFOST control center 1.5. In: Technical Document 52. DLO </a:t>
            </a:r>
            <a:r>
              <a:rPr lang="en-US" sz="1700" spc="-10" dirty="0" err="1">
                <a:effectLst/>
                <a:latin typeface="Maiandra GD" panose="020E0502030308020204" pitchFamily="34" charset="0"/>
                <a:ea typeface="Times New Roman" panose="02020603050405020304" pitchFamily="18" charset="0"/>
              </a:rPr>
              <a:t>Winand</a:t>
            </a:r>
            <a:r>
              <a:rPr lang="en-US" sz="1700" spc="-10" dirty="0">
                <a:effectLst/>
                <a:latin typeface="Maiandra GD" panose="020E0502030308020204" pitchFamily="34" charset="0"/>
                <a:ea typeface="Times New Roman" panose="02020603050405020304" pitchFamily="18" charset="0"/>
              </a:rPr>
              <a:t> Staring Centre, Wageningen.</a:t>
            </a:r>
          </a:p>
          <a:p>
            <a:pPr marL="342900" marR="71755" lvl="0" indent="-342900" algn="just">
              <a:lnSpc>
                <a:spcPct val="150000"/>
              </a:lnSpc>
              <a:spcBef>
                <a:spcPts val="0"/>
              </a:spcBef>
              <a:spcAft>
                <a:spcPts val="0"/>
              </a:spcAft>
              <a:buSzPts val="1400"/>
              <a:buFont typeface="Times New Roman" panose="02020603050405020304" pitchFamily="18" charset="0"/>
              <a:buAutoNum type="arabicPeriod"/>
              <a:tabLst>
                <a:tab pos="304165" algn="l"/>
              </a:tabLst>
            </a:pPr>
            <a:r>
              <a:rPr lang="en-US" sz="1700" spc="-10" dirty="0" err="1">
                <a:effectLst/>
                <a:latin typeface="Maiandra GD" panose="020E0502030308020204" pitchFamily="34" charset="0"/>
                <a:ea typeface="Times New Roman" panose="02020603050405020304" pitchFamily="18" charset="0"/>
              </a:rPr>
              <a:t>Fadzilah</a:t>
            </a:r>
            <a:r>
              <a:rPr lang="en-US" sz="1700" spc="-10" dirty="0">
                <a:effectLst/>
                <a:latin typeface="Maiandra GD" panose="020E0502030308020204" pitchFamily="34" charset="0"/>
                <a:ea typeface="Times New Roman" panose="02020603050405020304" pitchFamily="18" charset="0"/>
              </a:rPr>
              <a:t> Siraj &amp; </a:t>
            </a:r>
            <a:r>
              <a:rPr lang="en-US" sz="1700" spc="-10" dirty="0" err="1">
                <a:effectLst/>
                <a:latin typeface="Maiandra GD" panose="020E0502030308020204" pitchFamily="34" charset="0"/>
                <a:ea typeface="Times New Roman" panose="02020603050405020304" pitchFamily="18" charset="0"/>
              </a:rPr>
              <a:t>Nureize</a:t>
            </a:r>
            <a:r>
              <a:rPr lang="en-US" sz="1700" spc="-10" dirty="0">
                <a:effectLst/>
                <a:latin typeface="Maiandra GD" panose="020E0502030308020204" pitchFamily="34" charset="0"/>
                <a:ea typeface="Times New Roman" panose="02020603050405020304" pitchFamily="18" charset="0"/>
              </a:rPr>
              <a:t> </a:t>
            </a:r>
            <a:r>
              <a:rPr lang="en-US" sz="1700" spc="-10" dirty="0" err="1">
                <a:effectLst/>
                <a:latin typeface="Maiandra GD" panose="020E0502030308020204" pitchFamily="34" charset="0"/>
                <a:ea typeface="Times New Roman" panose="02020603050405020304" pitchFamily="18" charset="0"/>
              </a:rPr>
              <a:t>Arbaiy</a:t>
            </a:r>
            <a:r>
              <a:rPr lang="en-US" sz="1700" spc="-10" dirty="0">
                <a:effectLst/>
                <a:latin typeface="Maiandra GD" panose="020E0502030308020204" pitchFamily="34" charset="0"/>
                <a:ea typeface="Times New Roman" panose="02020603050405020304" pitchFamily="18" charset="0"/>
              </a:rPr>
              <a:t>, “ Integrated Pest Management System Using Fuzzy Expert System”, www. repo.uum.edu.my/1928/.</a:t>
            </a:r>
          </a:p>
          <a:p>
            <a:pPr marL="342900" marR="71755" lvl="0" indent="-342900" algn="just">
              <a:lnSpc>
                <a:spcPct val="150000"/>
              </a:lnSpc>
              <a:spcBef>
                <a:spcPts val="0"/>
              </a:spcBef>
              <a:spcAft>
                <a:spcPts val="0"/>
              </a:spcAft>
              <a:buSzPts val="1400"/>
              <a:buFont typeface="Times New Roman" panose="02020603050405020304" pitchFamily="18" charset="0"/>
              <a:buAutoNum type="arabicPeriod"/>
              <a:tabLst>
                <a:tab pos="304165" algn="l"/>
              </a:tabLst>
            </a:pPr>
            <a:r>
              <a:rPr lang="en-US" sz="1700" spc="-10" dirty="0">
                <a:effectLst/>
                <a:latin typeface="Maiandra GD" panose="020E0502030308020204" pitchFamily="34" charset="0"/>
                <a:ea typeface="Times New Roman" panose="02020603050405020304" pitchFamily="18" charset="0"/>
              </a:rPr>
              <a:t>Fawad </a:t>
            </a:r>
            <a:r>
              <a:rPr lang="en-US" sz="1700" spc="-10" dirty="0" err="1">
                <a:effectLst/>
                <a:latin typeface="Maiandra GD" panose="020E0502030308020204" pitchFamily="34" charset="0"/>
                <a:ea typeface="Times New Roman" panose="02020603050405020304" pitchFamily="18" charset="0"/>
              </a:rPr>
              <a:t>Baig</a:t>
            </a:r>
            <a:r>
              <a:rPr lang="en-US" sz="1700" spc="-10" dirty="0">
                <a:effectLst/>
                <a:latin typeface="Maiandra GD" panose="020E0502030308020204" pitchFamily="34" charset="0"/>
                <a:ea typeface="Times New Roman" panose="02020603050405020304" pitchFamily="18" charset="0"/>
              </a:rPr>
              <a:t>, Naima Nawaz &amp; </a:t>
            </a:r>
            <a:r>
              <a:rPr lang="en-US" sz="1700" spc="-10" dirty="0" err="1">
                <a:effectLst/>
                <a:latin typeface="Maiandra GD" panose="020E0502030308020204" pitchFamily="34" charset="0"/>
                <a:ea typeface="Times New Roman" panose="02020603050405020304" pitchFamily="18" charset="0"/>
              </a:rPr>
              <a:t>Saif</a:t>
            </a:r>
            <a:r>
              <a:rPr lang="en-US" sz="1700" spc="-10" dirty="0">
                <a:effectLst/>
                <a:latin typeface="Maiandra GD" panose="020E0502030308020204" pitchFamily="34" charset="0"/>
                <a:ea typeface="Times New Roman" panose="02020603050405020304" pitchFamily="18" charset="0"/>
              </a:rPr>
              <a:t> – Ur – Rahman (2005),”Expert System For Decision Making In Agriculture Sector”, Journal Of Agriculture and </a:t>
            </a:r>
            <a:r>
              <a:rPr lang="en-US" sz="1700" spc="-10" dirty="0" err="1">
                <a:effectLst/>
                <a:latin typeface="Maiandra GD" panose="020E0502030308020204" pitchFamily="34" charset="0"/>
                <a:ea typeface="Times New Roman" panose="02020603050405020304" pitchFamily="18" charset="0"/>
              </a:rPr>
              <a:t>SocialScience</a:t>
            </a:r>
            <a:r>
              <a:rPr lang="en-US" sz="1700" spc="-10" dirty="0">
                <a:effectLst/>
                <a:latin typeface="Maiandra GD" panose="020E0502030308020204" pitchFamily="34" charset="0"/>
                <a:ea typeface="Times New Roman" panose="02020603050405020304" pitchFamily="18" charset="0"/>
              </a:rPr>
              <a:t>, 1813-2235/2005/1-2-208-211.</a:t>
            </a:r>
          </a:p>
          <a:p>
            <a:pPr marL="342900" marR="71755" lvl="0" indent="-342900" algn="just">
              <a:lnSpc>
                <a:spcPct val="150000"/>
              </a:lnSpc>
              <a:spcBef>
                <a:spcPts val="0"/>
              </a:spcBef>
              <a:spcAft>
                <a:spcPts val="0"/>
              </a:spcAft>
              <a:buSzPts val="1400"/>
              <a:buFont typeface="Times New Roman" panose="02020603050405020304" pitchFamily="18" charset="0"/>
              <a:buAutoNum type="arabicPeriod"/>
              <a:tabLst>
                <a:tab pos="304165" algn="l"/>
              </a:tabLst>
            </a:pPr>
            <a:r>
              <a:rPr lang="en-US" sz="1700" spc="-10" dirty="0">
                <a:effectLst/>
                <a:latin typeface="Maiandra GD" panose="020E0502030308020204" pitchFamily="34" charset="0"/>
                <a:ea typeface="Times New Roman" panose="02020603050405020304" pitchFamily="18" charset="0"/>
              </a:rPr>
              <a:t>GIS Solutions for Agriculture –Solutions for production, agribusiness and government, Esri Press (2007)</a:t>
            </a:r>
          </a:p>
        </p:txBody>
      </p:sp>
      <p:sp>
        <p:nvSpPr>
          <p:cNvPr id="322" name="Google Shape;322;p23"/>
          <p:cNvSpPr txBox="1">
            <a:spLocks noGrp="1"/>
          </p:cNvSpPr>
          <p:nvPr>
            <p:ph type="sldNum" idx="12"/>
          </p:nvPr>
        </p:nvSpPr>
        <p:spPr>
          <a:xfrm>
            <a:off x="9900458" y="6459785"/>
            <a:ext cx="156862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24</a:t>
            </a:fld>
            <a:endParaRPr>
              <a:latin typeface="Maiandra GD" panose="020E0502030308020204" pitchFamily="34" charset="0"/>
              <a:ea typeface="Overlock"/>
              <a:cs typeface="Overlock"/>
              <a:sym typeface="Overlock"/>
            </a:endParaRPr>
          </a:p>
        </p:txBody>
      </p:sp>
      <p:sp>
        <p:nvSpPr>
          <p:cNvPr id="323" name="Google Shape;323;p23"/>
          <p:cNvSpPr txBox="1">
            <a:spLocks noGrp="1"/>
          </p:cNvSpPr>
          <p:nvPr>
            <p:ph type="dt" idx="10"/>
          </p:nvPr>
        </p:nvSpPr>
        <p:spPr>
          <a:xfrm>
            <a:off x="1097280" y="6459785"/>
            <a:ext cx="2955793"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324" name="Google Shape;324;p23"/>
          <p:cNvSpPr txBox="1">
            <a:spLocks noGrp="1"/>
          </p:cNvSpPr>
          <p:nvPr>
            <p:ph type="ftr" idx="11"/>
          </p:nvPr>
        </p:nvSpPr>
        <p:spPr>
          <a:xfrm>
            <a:off x="3686184" y="6459785"/>
            <a:ext cx="5766039"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
          <p:cNvSpPr txBox="1">
            <a:spLocks noGrp="1"/>
          </p:cNvSpPr>
          <p:nvPr>
            <p:ph type="title"/>
          </p:nvPr>
        </p:nvSpPr>
        <p:spPr>
          <a:xfrm>
            <a:off x="1097280" y="319943"/>
            <a:ext cx="10058400"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ABSTRACT</a:t>
            </a:r>
            <a:endParaRPr dirty="0">
              <a:latin typeface="Maiandra GD" panose="020E0502030308020204" pitchFamily="34" charset="0"/>
            </a:endParaRPr>
          </a:p>
        </p:txBody>
      </p:sp>
      <p:sp>
        <p:nvSpPr>
          <p:cNvPr id="131" name="Google Shape;131;p3"/>
          <p:cNvSpPr txBox="1">
            <a:spLocks noGrp="1"/>
          </p:cNvSpPr>
          <p:nvPr>
            <p:ph type="body" idx="1"/>
          </p:nvPr>
        </p:nvSpPr>
        <p:spPr>
          <a:xfrm>
            <a:off x="894079" y="1544320"/>
            <a:ext cx="9981399" cy="5506720"/>
          </a:xfrm>
          <a:prstGeom prst="rect">
            <a:avLst/>
          </a:prstGeom>
          <a:noFill/>
          <a:ln>
            <a:noFill/>
          </a:ln>
        </p:spPr>
        <p:txBody>
          <a:bodyPr spcFirstLastPara="1" wrap="square" lIns="0" tIns="45700" rIns="0" bIns="45700" anchor="t" anchorCtr="0">
            <a:noAutofit/>
          </a:bodyPr>
          <a:lstStyle/>
          <a:p>
            <a:pPr marL="434340" marR="0" lvl="0" indent="-342900" algn="just" defTabSz="914400" rtl="0" eaLnBrk="1" fontAlgn="auto" latinLnBrk="0" hangingPunct="1">
              <a:lnSpc>
                <a:spcPct val="100000"/>
              </a:lnSpc>
              <a:spcBef>
                <a:spcPts val="1200"/>
              </a:spcBef>
              <a:spcAft>
                <a:spcPts val="1200"/>
              </a:spcAft>
              <a:buClr>
                <a:srgbClr val="92278F"/>
              </a:buClr>
              <a:buSzPct val="100000"/>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Maiandra GD" panose="020E0502030308020204" pitchFamily="34" charset="0"/>
                <a:ea typeface="+mn-ea"/>
                <a:cs typeface="+mn-cs"/>
              </a:rPr>
              <a:t>As Indian economy is highly dependent on the  productivity of the agriculture. Failure of farmers to decide on the best suitable crop for the land using traditional methods is an interesting thing to note, also pest attacks reduces quality and productivity of the crop plants.</a:t>
            </a:r>
          </a:p>
          <a:p>
            <a:pPr marL="434340" marR="0" lvl="0" indent="-342900" algn="just" defTabSz="914400" rtl="0" eaLnBrk="1" fontAlgn="auto" latinLnBrk="0" hangingPunct="1">
              <a:lnSpc>
                <a:spcPct val="100000"/>
              </a:lnSpc>
              <a:spcBef>
                <a:spcPts val="1200"/>
              </a:spcBef>
              <a:spcAft>
                <a:spcPts val="1200"/>
              </a:spcAft>
              <a:buClr>
                <a:srgbClr val="92278F"/>
              </a:buClr>
              <a:buSzPct val="100000"/>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Maiandra GD" panose="020E0502030308020204" pitchFamily="34" charset="0"/>
                <a:ea typeface="+mn-ea"/>
                <a:cs typeface="+mn-cs"/>
              </a:rPr>
              <a:t>Manual detection of pests in leaf takes long time and efforts on the larger farm. The proposed system uses deep learning approach to accurately detect the pests on leaves. </a:t>
            </a:r>
          </a:p>
          <a:p>
            <a:pPr marL="434340" algn="just">
              <a:lnSpc>
                <a:spcPct val="100000"/>
              </a:lnSpc>
              <a:spcAft>
                <a:spcPts val="1200"/>
              </a:spcAft>
              <a:buClr>
                <a:srgbClr val="92278F"/>
              </a:buClr>
              <a:buSzPct val="100000"/>
              <a:buFont typeface="Wingdings" panose="05000000000000000000" pitchFamily="2" charset="2"/>
              <a:buChar char="Ø"/>
              <a:defRPr/>
            </a:pPr>
            <a:r>
              <a:rPr lang="en-US" kern="1200" dirty="0">
                <a:solidFill>
                  <a:prstClr val="black"/>
                </a:solidFill>
                <a:latin typeface="Maiandra GD" panose="020E0502030308020204" pitchFamily="34" charset="0"/>
                <a:ea typeface="+mn-ea"/>
                <a:cs typeface="+mn-cs"/>
              </a:rPr>
              <a:t>Cr</a:t>
            </a:r>
            <a:r>
              <a:rPr kumimoji="0" lang="en-US" sz="2000" b="0" i="0" u="none" strike="noStrike" kern="1200" cap="none" spc="0" normalizeH="0" baseline="0" noProof="0" dirty="0">
                <a:ln>
                  <a:noFill/>
                </a:ln>
                <a:solidFill>
                  <a:prstClr val="black"/>
                </a:solidFill>
                <a:effectLst/>
                <a:uLnTx/>
                <a:uFillTx/>
                <a:latin typeface="Maiandra GD" panose="020E0502030308020204" pitchFamily="34" charset="0"/>
                <a:ea typeface="+mn-ea"/>
                <a:cs typeface="+mn-cs"/>
              </a:rPr>
              <a:t>op suggestion model is built by considering all the factors like sowing season, soil, and geographical location using Machine learning algorithm. </a:t>
            </a:r>
          </a:p>
          <a:p>
            <a:pPr marL="434340" algn="just">
              <a:lnSpc>
                <a:spcPct val="100000"/>
              </a:lnSpc>
              <a:spcAft>
                <a:spcPts val="1200"/>
              </a:spcAft>
              <a:buClr>
                <a:srgbClr val="92278F"/>
              </a:buClr>
              <a:buSzPct val="100000"/>
              <a:buFont typeface="Wingdings" panose="05000000000000000000" pitchFamily="2" charset="2"/>
              <a:buChar char="Ø"/>
              <a:defRPr/>
            </a:pPr>
            <a:r>
              <a:rPr kumimoji="0" lang="en-US" sz="2000" b="0" i="0" u="none" strike="noStrike" kern="1200" cap="none" spc="0" normalizeH="0" baseline="0" noProof="0" dirty="0">
                <a:ln>
                  <a:noFill/>
                </a:ln>
                <a:solidFill>
                  <a:prstClr val="black"/>
                </a:solidFill>
                <a:effectLst/>
                <a:uLnTx/>
                <a:uFillTx/>
                <a:latin typeface="Maiandra GD" panose="020E0502030308020204" pitchFamily="34" charset="0"/>
                <a:ea typeface="+mn-ea"/>
                <a:cs typeface="+mn-cs"/>
              </a:rPr>
              <a:t>The proposed model also predict weather using Rest API Calls</a:t>
            </a:r>
          </a:p>
          <a:p>
            <a:pPr marL="434340" marR="0" lvl="0" indent="-342900" algn="just" defTabSz="914400" rtl="0" eaLnBrk="1" fontAlgn="auto" latinLnBrk="0" hangingPunct="1">
              <a:lnSpc>
                <a:spcPct val="100000"/>
              </a:lnSpc>
              <a:spcBef>
                <a:spcPts val="1200"/>
              </a:spcBef>
              <a:spcAft>
                <a:spcPts val="1200"/>
              </a:spcAft>
              <a:buClr>
                <a:srgbClr val="92278F"/>
              </a:buClr>
              <a:buSzPct val="100000"/>
              <a:buFont typeface="Wingdings" panose="05000000000000000000" pitchFamily="2" charset="2"/>
              <a:buChar char="Ø"/>
              <a:tabLst/>
              <a:defRPr/>
            </a:pPr>
            <a:endParaRPr kumimoji="0" lang="en-US" sz="2000" b="0" i="0" u="none" strike="noStrike" kern="1200" cap="none" spc="0" normalizeH="0" baseline="0" noProof="0" dirty="0">
              <a:ln>
                <a:noFill/>
              </a:ln>
              <a:solidFill>
                <a:prstClr val="black"/>
              </a:solidFill>
              <a:effectLst/>
              <a:uLnTx/>
              <a:uFillTx/>
              <a:latin typeface="Maiandra GD" panose="020E0502030308020204" pitchFamily="34" charset="0"/>
              <a:ea typeface="+mn-ea"/>
              <a:cs typeface="+mn-cs"/>
            </a:endParaRPr>
          </a:p>
        </p:txBody>
      </p:sp>
      <p:sp>
        <p:nvSpPr>
          <p:cNvPr id="132" name="Google Shape;132;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3</a:t>
            </a:fld>
            <a:endParaRPr>
              <a:latin typeface="Maiandra GD" panose="020E0502030308020204" pitchFamily="34" charset="0"/>
              <a:ea typeface="Overlock"/>
              <a:cs typeface="Overlock"/>
              <a:sym typeface="Overlock"/>
            </a:endParaRPr>
          </a:p>
        </p:txBody>
      </p:sp>
      <p:sp>
        <p:nvSpPr>
          <p:cNvPr id="133" name="Google Shape;133;p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134" name="Google Shape;134;p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4"/>
          <p:cNvSpPr txBox="1">
            <a:spLocks noGrp="1"/>
          </p:cNvSpPr>
          <p:nvPr>
            <p:ph type="title"/>
          </p:nvPr>
        </p:nvSpPr>
        <p:spPr>
          <a:xfrm>
            <a:off x="1097280" y="361888"/>
            <a:ext cx="10058400"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OBJECTIVE</a:t>
            </a:r>
            <a:endParaRPr dirty="0">
              <a:latin typeface="Maiandra GD" panose="020E0502030308020204" pitchFamily="34" charset="0"/>
            </a:endParaRPr>
          </a:p>
        </p:txBody>
      </p:sp>
      <p:sp>
        <p:nvSpPr>
          <p:cNvPr id="140" name="Google Shape;140;p4"/>
          <p:cNvSpPr txBox="1">
            <a:spLocks noGrp="1"/>
          </p:cNvSpPr>
          <p:nvPr>
            <p:ph type="body" idx="1"/>
          </p:nvPr>
        </p:nvSpPr>
        <p:spPr>
          <a:xfrm>
            <a:off x="1097280" y="1597313"/>
            <a:ext cx="9952522" cy="4305337"/>
          </a:xfrm>
          <a:prstGeom prst="rect">
            <a:avLst/>
          </a:prstGeom>
          <a:noFill/>
          <a:ln>
            <a:noFill/>
          </a:ln>
        </p:spPr>
        <p:txBody>
          <a:bodyPr spcFirstLastPara="1" wrap="square" lIns="0" tIns="45700" rIns="0" bIns="45700" anchor="t" anchorCtr="0">
            <a:normAutofit/>
          </a:bodyPr>
          <a:lstStyle/>
          <a:p>
            <a:pPr marL="434340" indent="-342900" algn="just">
              <a:lnSpc>
                <a:spcPct val="100000"/>
              </a:lnSpc>
              <a:spcAft>
                <a:spcPts val="1200"/>
              </a:spcAft>
              <a:buFont typeface="Wingdings" panose="05000000000000000000" pitchFamily="2" charset="2"/>
              <a:buChar char="Ø"/>
            </a:pPr>
            <a:r>
              <a:rPr lang="en-US" dirty="0">
                <a:solidFill>
                  <a:schemeClr val="tx1"/>
                </a:solidFill>
                <a:latin typeface="Maiandra GD" panose="020E0502030308020204" pitchFamily="34" charset="0"/>
              </a:rPr>
              <a:t>To develop a App called “Smart Monitoring App”.</a:t>
            </a:r>
            <a:endParaRPr lang="en-IN" dirty="0">
              <a:solidFill>
                <a:schemeClr val="tx1"/>
              </a:solidFill>
              <a:latin typeface="Maiandra GD" panose="020E0502030308020204" pitchFamily="34" charset="0"/>
            </a:endParaRPr>
          </a:p>
          <a:p>
            <a:pPr marL="434340" indent="-342900" algn="just">
              <a:lnSpc>
                <a:spcPct val="100000"/>
              </a:lnSpc>
              <a:spcAft>
                <a:spcPts val="1200"/>
              </a:spcAft>
              <a:buFont typeface="Wingdings" panose="05000000000000000000" pitchFamily="2" charset="2"/>
              <a:buChar char="Ø"/>
            </a:pPr>
            <a:r>
              <a:rPr lang="en-IN" dirty="0">
                <a:solidFill>
                  <a:schemeClr val="tx1"/>
                </a:solidFill>
                <a:latin typeface="Maiandra GD" panose="020E0502030308020204" pitchFamily="34" charset="0"/>
              </a:rPr>
              <a:t>To provide necessary details such as PH of the soil, nitrogen, phosphorus and various other elements as inputs for suitable crop outcomes.</a:t>
            </a:r>
          </a:p>
          <a:p>
            <a:pPr marL="434340" indent="-342900" algn="just">
              <a:lnSpc>
                <a:spcPct val="100000"/>
              </a:lnSpc>
              <a:spcAft>
                <a:spcPts val="1200"/>
              </a:spcAft>
              <a:buFont typeface="Wingdings" panose="05000000000000000000" pitchFamily="2" charset="2"/>
              <a:buChar char="Ø"/>
            </a:pPr>
            <a:r>
              <a:rPr lang="en-US" dirty="0">
                <a:solidFill>
                  <a:schemeClr val="tx1"/>
                </a:solidFill>
                <a:latin typeface="Maiandra GD" panose="020E0502030308020204" pitchFamily="34" charset="0"/>
              </a:rPr>
              <a:t>To detect the pest affecting the leaves by using Convoluted Neural Network Algorithm.</a:t>
            </a:r>
          </a:p>
          <a:p>
            <a:pPr marL="434340" indent="-342900" algn="just">
              <a:lnSpc>
                <a:spcPct val="100000"/>
              </a:lnSpc>
              <a:spcAft>
                <a:spcPts val="1200"/>
              </a:spcAft>
              <a:buFont typeface="Wingdings" panose="05000000000000000000" pitchFamily="2" charset="2"/>
              <a:buChar char="Ø"/>
            </a:pPr>
            <a:r>
              <a:rPr lang="en-US" dirty="0">
                <a:solidFill>
                  <a:schemeClr val="tx1"/>
                </a:solidFill>
                <a:latin typeface="Maiandra GD" panose="020E0502030308020204" pitchFamily="34" charset="0"/>
              </a:rPr>
              <a:t>To alert the farmers about the weather condition in prior</a:t>
            </a:r>
          </a:p>
          <a:p>
            <a:pPr marL="434340" indent="-342900" algn="just">
              <a:lnSpc>
                <a:spcPct val="100000"/>
              </a:lnSpc>
              <a:spcAft>
                <a:spcPts val="1200"/>
              </a:spcAft>
              <a:buFont typeface="Wingdings" panose="05000000000000000000" pitchFamily="2" charset="2"/>
              <a:buChar char="Ø"/>
            </a:pPr>
            <a:r>
              <a:rPr lang="en-US" dirty="0">
                <a:solidFill>
                  <a:schemeClr val="tx1"/>
                </a:solidFill>
                <a:latin typeface="Maiandra GD" panose="020E0502030308020204" pitchFamily="34" charset="0"/>
              </a:rPr>
              <a:t>The main objective is to maximize the productivity and finding pest attack prior by the farmers.  </a:t>
            </a:r>
          </a:p>
          <a:p>
            <a:pPr indent="0" algn="just">
              <a:lnSpc>
                <a:spcPct val="100000"/>
              </a:lnSpc>
              <a:spcAft>
                <a:spcPts val="1200"/>
              </a:spcAft>
              <a:buNone/>
            </a:pPr>
            <a:endParaRPr lang="en-US" dirty="0">
              <a:solidFill>
                <a:schemeClr val="tx1"/>
              </a:solidFill>
              <a:latin typeface="Maiandra GD" panose="020E0502030308020204" pitchFamily="34" charset="0"/>
            </a:endParaRPr>
          </a:p>
        </p:txBody>
      </p:sp>
      <p:sp>
        <p:nvSpPr>
          <p:cNvPr id="141" name="Google Shape;141;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4</a:t>
            </a:fld>
            <a:endParaRPr>
              <a:latin typeface="Maiandra GD" panose="020E0502030308020204" pitchFamily="34" charset="0"/>
              <a:ea typeface="Overlock"/>
              <a:cs typeface="Overlock"/>
              <a:sym typeface="Overlock"/>
            </a:endParaRPr>
          </a:p>
        </p:txBody>
      </p:sp>
      <p:sp>
        <p:nvSpPr>
          <p:cNvPr id="142" name="Google Shape;142;p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143" name="Google Shape;143;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a typeface="Overlock"/>
              <a:cs typeface="Overlock"/>
              <a:sym typeface="Overlo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5"/>
          <p:cNvSpPr txBox="1">
            <a:spLocks noGrp="1"/>
          </p:cNvSpPr>
          <p:nvPr>
            <p:ph type="title"/>
          </p:nvPr>
        </p:nvSpPr>
        <p:spPr>
          <a:xfrm>
            <a:off x="1097280" y="371413"/>
            <a:ext cx="10058400" cy="991646"/>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INTRODUCTION</a:t>
            </a:r>
            <a:endParaRPr dirty="0">
              <a:latin typeface="Maiandra GD" panose="020E0502030308020204" pitchFamily="34" charset="0"/>
            </a:endParaRPr>
          </a:p>
        </p:txBody>
      </p:sp>
      <p:sp>
        <p:nvSpPr>
          <p:cNvPr id="149" name="Google Shape;149;p5"/>
          <p:cNvSpPr txBox="1">
            <a:spLocks noGrp="1"/>
          </p:cNvSpPr>
          <p:nvPr>
            <p:ph type="body" idx="1"/>
          </p:nvPr>
        </p:nvSpPr>
        <p:spPr>
          <a:xfrm>
            <a:off x="1097280" y="1655445"/>
            <a:ext cx="9960361" cy="4181229"/>
          </a:xfrm>
          <a:prstGeom prst="rect">
            <a:avLst/>
          </a:prstGeom>
          <a:noFill/>
          <a:ln>
            <a:noFill/>
          </a:ln>
        </p:spPr>
        <p:txBody>
          <a:bodyPr spcFirstLastPara="1" wrap="square" lIns="0" tIns="45700" rIns="0" bIns="45700" anchor="t" anchorCtr="0">
            <a:noAutofit/>
          </a:bodyPr>
          <a:lstStyle/>
          <a:p>
            <a:pPr>
              <a:lnSpc>
                <a:spcPct val="150000"/>
              </a:lnSpc>
              <a:buFont typeface="Wingdings" panose="05000000000000000000" pitchFamily="2" charset="2"/>
              <a:buChar char="Ø"/>
            </a:pPr>
            <a:r>
              <a:rPr lang="en-US" dirty="0">
                <a:solidFill>
                  <a:schemeClr val="dk1"/>
                </a:solidFill>
                <a:latin typeface="Maiandra GD" panose="020E0502030308020204" pitchFamily="34" charset="0"/>
                <a:ea typeface="Overlock"/>
                <a:cs typeface="Times New Roman" panose="02020603050405020304" pitchFamily="18" charset="0"/>
                <a:sym typeface="Overlock"/>
              </a:rPr>
              <a:t>As the technology develop in  the field of agricultural technology our country still lacks compared to others due to various reasons but still we are the most productive country.</a:t>
            </a:r>
          </a:p>
          <a:p>
            <a:pPr>
              <a:lnSpc>
                <a:spcPct val="150000"/>
              </a:lnSpc>
              <a:buFont typeface="Wingdings" panose="05000000000000000000" pitchFamily="2" charset="2"/>
              <a:buChar char="Ø"/>
            </a:pPr>
            <a:r>
              <a:rPr lang="en-US" dirty="0">
                <a:solidFill>
                  <a:schemeClr val="dk1"/>
                </a:solidFill>
                <a:latin typeface="Maiandra GD" panose="020E0502030308020204" pitchFamily="34" charset="0"/>
                <a:ea typeface="Overlock"/>
                <a:cs typeface="Times New Roman" panose="02020603050405020304" pitchFamily="18" charset="0"/>
                <a:sym typeface="Overlock"/>
              </a:rPr>
              <a:t>This application is an simple approach that would help the farmers to overcome their minor problems that they face today and this reduce a minor possibility of not happening it.</a:t>
            </a:r>
          </a:p>
          <a:p>
            <a:pPr>
              <a:lnSpc>
                <a:spcPct val="150000"/>
              </a:lnSpc>
              <a:buFont typeface="Wingdings" panose="05000000000000000000" pitchFamily="2" charset="2"/>
              <a:buChar char="Ø"/>
            </a:pPr>
            <a:r>
              <a:rPr lang="en-US" dirty="0">
                <a:solidFill>
                  <a:schemeClr val="dk1"/>
                </a:solidFill>
                <a:latin typeface="Maiandra GD" panose="020E0502030308020204" pitchFamily="34" charset="0"/>
                <a:ea typeface="Overlock"/>
                <a:cs typeface="Times New Roman" panose="02020603050405020304" pitchFamily="18" charset="0"/>
                <a:sym typeface="Overlock"/>
              </a:rPr>
              <a:t> This application gets the plant’s image from the user and using convolution neural network it process the image and detects the disease</a:t>
            </a:r>
          </a:p>
        </p:txBody>
      </p:sp>
      <p:sp>
        <p:nvSpPr>
          <p:cNvPr id="150" name="Google Shape;150;p5"/>
          <p:cNvSpPr txBox="1">
            <a:spLocks noGrp="1"/>
          </p:cNvSpPr>
          <p:nvPr>
            <p:ph type="sldNum" idx="12"/>
          </p:nvPr>
        </p:nvSpPr>
        <p:spPr>
          <a:xfrm>
            <a:off x="9900458" y="6469310"/>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5</a:t>
            </a:fld>
            <a:endParaRPr>
              <a:latin typeface="Maiandra GD" panose="020E0502030308020204" pitchFamily="34" charset="0"/>
              <a:ea typeface="Overlock"/>
              <a:cs typeface="Overlock"/>
              <a:sym typeface="Overlock"/>
            </a:endParaRPr>
          </a:p>
        </p:txBody>
      </p:sp>
      <p:sp>
        <p:nvSpPr>
          <p:cNvPr id="151" name="Google Shape;151;p5"/>
          <p:cNvSpPr txBox="1">
            <a:spLocks noGrp="1"/>
          </p:cNvSpPr>
          <p:nvPr>
            <p:ph type="dt" idx="10"/>
          </p:nvPr>
        </p:nvSpPr>
        <p:spPr>
          <a:xfrm>
            <a:off x="1097280" y="6469310"/>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152" name="Google Shape;152;p5"/>
          <p:cNvSpPr txBox="1">
            <a:spLocks noGrp="1"/>
          </p:cNvSpPr>
          <p:nvPr>
            <p:ph type="ftr" idx="11"/>
          </p:nvPr>
        </p:nvSpPr>
        <p:spPr>
          <a:xfrm>
            <a:off x="3686185" y="6469310"/>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6"/>
          <p:cNvSpPr txBox="1">
            <a:spLocks noGrp="1"/>
          </p:cNvSpPr>
          <p:nvPr>
            <p:ph type="title"/>
          </p:nvPr>
        </p:nvSpPr>
        <p:spPr>
          <a:xfrm>
            <a:off x="1097280" y="345704"/>
            <a:ext cx="10058400" cy="991646"/>
          </a:xfrm>
          <a:prstGeom prst="rect">
            <a:avLst/>
          </a:prstGeom>
          <a:noFill/>
          <a:ln>
            <a:noFill/>
          </a:ln>
        </p:spPr>
        <p:txBody>
          <a:bodyPr spcFirstLastPara="1" wrap="square" lIns="91425" tIns="45700" rIns="91425" bIns="45700" anchor="b" anchorCtr="0">
            <a:normAutofit/>
          </a:bodyPr>
          <a:lstStyle/>
          <a:p>
            <a:pPr marL="2743200" lvl="0" indent="457200" algn="l"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INTRODUCTION</a:t>
            </a:r>
            <a:endParaRPr dirty="0">
              <a:latin typeface="Maiandra GD" panose="020E0502030308020204" pitchFamily="34" charset="0"/>
            </a:endParaRPr>
          </a:p>
        </p:txBody>
      </p:sp>
      <p:sp>
        <p:nvSpPr>
          <p:cNvPr id="158" name="Google Shape;158;p6"/>
          <p:cNvSpPr txBox="1">
            <a:spLocks noGrp="1"/>
          </p:cNvSpPr>
          <p:nvPr>
            <p:ph type="body" idx="1"/>
          </p:nvPr>
        </p:nvSpPr>
        <p:spPr>
          <a:xfrm>
            <a:off x="1164656" y="1563757"/>
            <a:ext cx="9991023" cy="4948539"/>
          </a:xfrm>
          <a:prstGeom prst="rect">
            <a:avLst/>
          </a:prstGeom>
          <a:noFill/>
          <a:ln>
            <a:noFill/>
          </a:ln>
        </p:spPr>
        <p:txBody>
          <a:bodyPr spcFirstLastPara="1" wrap="square" lIns="0" tIns="45700" rIns="0" bIns="45700" anchor="t" anchorCtr="0">
            <a:noAutofit/>
          </a:bodyPr>
          <a:lstStyle/>
          <a:p>
            <a:pPr algn="l">
              <a:lnSpc>
                <a:spcPct val="150000"/>
              </a:lnSpc>
              <a:buFont typeface="Wingdings" panose="05000000000000000000" pitchFamily="2" charset="2"/>
              <a:buChar char="Ø"/>
            </a:pPr>
            <a:r>
              <a:rPr lang="en-US" dirty="0">
                <a:solidFill>
                  <a:schemeClr val="dk1"/>
                </a:solidFill>
                <a:latin typeface="Maiandra GD" panose="020E0502030308020204" pitchFamily="34" charset="0"/>
                <a:ea typeface="Overlock"/>
                <a:cs typeface="Times New Roman" panose="02020603050405020304" pitchFamily="18" charset="0"/>
                <a:sym typeface="Overlock"/>
              </a:rPr>
              <a:t>This would help the farmers who find it sometime difficult to identify the disease.</a:t>
            </a:r>
          </a:p>
          <a:p>
            <a:pPr algn="l">
              <a:lnSpc>
                <a:spcPct val="150000"/>
              </a:lnSpc>
              <a:buFont typeface="Wingdings" panose="05000000000000000000" pitchFamily="2" charset="2"/>
              <a:buChar char="Ø"/>
            </a:pPr>
            <a:r>
              <a:rPr lang="en-US" dirty="0">
                <a:solidFill>
                  <a:schemeClr val="dk1"/>
                </a:solidFill>
                <a:latin typeface="Maiandra GD" panose="020E0502030308020204" pitchFamily="34" charset="0"/>
                <a:ea typeface="Overlock"/>
                <a:cs typeface="Times New Roman" panose="02020603050405020304" pitchFamily="18" charset="0"/>
                <a:sym typeface="Overlock"/>
              </a:rPr>
              <a:t>Weather conditions changes every day and prediction of weather is needful to the farmer since they could plan their upcoming days based on the weather</a:t>
            </a:r>
          </a:p>
          <a:p>
            <a:pPr algn="l">
              <a:lnSpc>
                <a:spcPct val="150000"/>
              </a:lnSpc>
              <a:buFont typeface="Wingdings" panose="05000000000000000000" pitchFamily="2" charset="2"/>
              <a:buChar char="Ø"/>
            </a:pPr>
            <a:r>
              <a:rPr lang="en-US" dirty="0">
                <a:solidFill>
                  <a:schemeClr val="dk1"/>
                </a:solidFill>
                <a:latin typeface="Maiandra GD" panose="020E0502030308020204" pitchFamily="34" charset="0"/>
                <a:ea typeface="Overlock"/>
                <a:cs typeface="Times New Roman" panose="02020603050405020304" pitchFamily="18" charset="0"/>
                <a:sym typeface="Overlock"/>
              </a:rPr>
              <a:t>As well as the application also helps the farmers to detect the type of crop that would be beneficial to grow.</a:t>
            </a:r>
          </a:p>
          <a:p>
            <a:pPr algn="l">
              <a:lnSpc>
                <a:spcPct val="150000"/>
              </a:lnSpc>
              <a:buFont typeface="Wingdings" panose="05000000000000000000" pitchFamily="2" charset="2"/>
              <a:buChar char="Ø"/>
            </a:pPr>
            <a:r>
              <a:rPr lang="en-US" dirty="0">
                <a:solidFill>
                  <a:schemeClr val="dk1"/>
                </a:solidFill>
                <a:latin typeface="Maiandra GD" panose="020E0502030308020204" pitchFamily="34" charset="0"/>
                <a:ea typeface="Overlock"/>
                <a:cs typeface="Times New Roman" panose="02020603050405020304" pitchFamily="18" charset="0"/>
                <a:sym typeface="Overlock"/>
              </a:rPr>
              <a:t>As a result we have tried our best to produce a simple application that would provide the mentioned functions.</a:t>
            </a:r>
          </a:p>
        </p:txBody>
      </p:sp>
      <p:sp>
        <p:nvSpPr>
          <p:cNvPr id="159" name="Google Shape;159;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6</a:t>
            </a:fld>
            <a:endParaRPr>
              <a:latin typeface="Maiandra GD" panose="020E0502030308020204" pitchFamily="34" charset="0"/>
              <a:ea typeface="Overlock"/>
              <a:cs typeface="Overlock"/>
              <a:sym typeface="Overlock"/>
            </a:endParaRPr>
          </a:p>
        </p:txBody>
      </p:sp>
      <p:sp>
        <p:nvSpPr>
          <p:cNvPr id="160" name="Google Shape;160;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161" name="Google Shape;161;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7</a:t>
            </a:fld>
            <a:endParaRPr>
              <a:latin typeface="Maiandra GD" panose="020E0502030308020204" pitchFamily="34" charset="0"/>
              <a:ea typeface="Overlock"/>
              <a:cs typeface="Overlock"/>
              <a:sym typeface="Overlock"/>
            </a:endParaRPr>
          </a:p>
        </p:txBody>
      </p:sp>
      <p:graphicFrame>
        <p:nvGraphicFramePr>
          <p:cNvPr id="168" name="Google Shape;168;p7"/>
          <p:cNvGraphicFramePr/>
          <p:nvPr>
            <p:extLst>
              <p:ext uri="{D42A27DB-BD31-4B8C-83A1-F6EECF244321}">
                <p14:modId xmlns:p14="http://schemas.microsoft.com/office/powerpoint/2010/main" val="2268333058"/>
              </p:ext>
            </p:extLst>
          </p:nvPr>
        </p:nvGraphicFramePr>
        <p:xfrm>
          <a:off x="1170432" y="1710866"/>
          <a:ext cx="10131552" cy="3980927"/>
        </p:xfrm>
        <a:graphic>
          <a:graphicData uri="http://schemas.openxmlformats.org/drawingml/2006/table">
            <a:tbl>
              <a:tblPr firstRow="1" bandRow="1">
                <a:noFill/>
                <a:tableStyleId>{540421F3-05A7-4332-B6A9-25A9E983648A}</a:tableStyleId>
              </a:tblPr>
              <a:tblGrid>
                <a:gridCol w="1659173">
                  <a:extLst>
                    <a:ext uri="{9D8B030D-6E8A-4147-A177-3AD203B41FA5}">
                      <a16:colId xmlns:a16="http://schemas.microsoft.com/office/drawing/2014/main" val="20000"/>
                    </a:ext>
                  </a:extLst>
                </a:gridCol>
                <a:gridCol w="2259301">
                  <a:extLst>
                    <a:ext uri="{9D8B030D-6E8A-4147-A177-3AD203B41FA5}">
                      <a16:colId xmlns:a16="http://schemas.microsoft.com/office/drawing/2014/main" val="20001"/>
                    </a:ext>
                  </a:extLst>
                </a:gridCol>
                <a:gridCol w="2070846">
                  <a:extLst>
                    <a:ext uri="{9D8B030D-6E8A-4147-A177-3AD203B41FA5}">
                      <a16:colId xmlns:a16="http://schemas.microsoft.com/office/drawing/2014/main" val="20002"/>
                    </a:ext>
                  </a:extLst>
                </a:gridCol>
                <a:gridCol w="4142232">
                  <a:extLst>
                    <a:ext uri="{9D8B030D-6E8A-4147-A177-3AD203B41FA5}">
                      <a16:colId xmlns:a16="http://schemas.microsoft.com/office/drawing/2014/main" val="20003"/>
                    </a:ext>
                  </a:extLst>
                </a:gridCol>
              </a:tblGrid>
              <a:tr h="645517">
                <a:tc>
                  <a:txBody>
                    <a:bodyPr/>
                    <a:lstStyle/>
                    <a:p>
                      <a:pPr marL="0" marR="0" lvl="0" indent="0" algn="ctr" rtl="0">
                        <a:spcBef>
                          <a:spcPts val="0"/>
                        </a:spcBef>
                        <a:spcAft>
                          <a:spcPts val="0"/>
                        </a:spcAft>
                        <a:buNone/>
                      </a:pPr>
                      <a:r>
                        <a:rPr lang="en-US" sz="2200" u="none" strike="noStrike" cap="none" dirty="0">
                          <a:latin typeface="Maiandra GD" panose="020E0502030308020204" pitchFamily="34" charset="0"/>
                          <a:ea typeface="Overlock"/>
                          <a:cs typeface="Overlock"/>
                          <a:sym typeface="Overlock"/>
                        </a:rPr>
                        <a:t>Title </a:t>
                      </a:r>
                      <a:endParaRPr dirty="0">
                        <a:latin typeface="Maiandra GD" panose="020E0502030308020204" pitchFamily="34" charset="0"/>
                      </a:endParaRPr>
                    </a:p>
                  </a:txBody>
                  <a:tcPr marL="91450" marR="91450" marT="45725" marB="45725"/>
                </a:tc>
                <a:tc>
                  <a:txBody>
                    <a:bodyPr/>
                    <a:lstStyle/>
                    <a:p>
                      <a:pPr marL="0" marR="0" lvl="0" indent="0" algn="ctr" rtl="0">
                        <a:spcBef>
                          <a:spcPts val="0"/>
                        </a:spcBef>
                        <a:spcAft>
                          <a:spcPts val="0"/>
                        </a:spcAft>
                        <a:buNone/>
                      </a:pPr>
                      <a:r>
                        <a:rPr lang="en-US" sz="2200" u="none" strike="noStrike" cap="none" dirty="0">
                          <a:latin typeface="Maiandra GD" panose="020E0502030308020204" pitchFamily="34" charset="0"/>
                          <a:ea typeface="Overlock"/>
                          <a:cs typeface="Overlock"/>
                          <a:sym typeface="Overlock"/>
                        </a:rPr>
                        <a:t>Author</a:t>
                      </a:r>
                      <a:endParaRPr dirty="0">
                        <a:latin typeface="Maiandra GD" panose="020E0502030308020204" pitchFamily="34" charset="0"/>
                      </a:endParaRPr>
                    </a:p>
                  </a:txBody>
                  <a:tcPr marL="91450" marR="91450" marT="45725" marB="45725"/>
                </a:tc>
                <a:tc>
                  <a:txBody>
                    <a:bodyPr/>
                    <a:lstStyle/>
                    <a:p>
                      <a:pPr marL="0" marR="0" lvl="0" indent="0" algn="ctr" rtl="0">
                        <a:spcBef>
                          <a:spcPts val="0"/>
                        </a:spcBef>
                        <a:spcAft>
                          <a:spcPts val="0"/>
                        </a:spcAft>
                        <a:buNone/>
                      </a:pPr>
                      <a:r>
                        <a:rPr lang="en-US" sz="2200" u="none" strike="noStrike" cap="none" dirty="0">
                          <a:latin typeface="Maiandra GD" panose="020E0502030308020204" pitchFamily="34" charset="0"/>
                          <a:ea typeface="Overlock"/>
                          <a:cs typeface="Overlock"/>
                          <a:sym typeface="Overlock"/>
                        </a:rPr>
                        <a:t>Year of Publication</a:t>
                      </a:r>
                      <a:endParaRPr dirty="0">
                        <a:latin typeface="Maiandra GD" panose="020E0502030308020204" pitchFamily="34" charset="0"/>
                      </a:endParaRPr>
                    </a:p>
                  </a:txBody>
                  <a:tcPr marL="91450" marR="91450" marT="45725" marB="45725"/>
                </a:tc>
                <a:tc>
                  <a:txBody>
                    <a:bodyPr/>
                    <a:lstStyle/>
                    <a:p>
                      <a:pPr marL="0" marR="0" lvl="0" indent="0" algn="ctr" rtl="0">
                        <a:spcBef>
                          <a:spcPts val="0"/>
                        </a:spcBef>
                        <a:spcAft>
                          <a:spcPts val="0"/>
                        </a:spcAft>
                        <a:buNone/>
                      </a:pPr>
                      <a:r>
                        <a:rPr lang="en-US" sz="2200" u="none" strike="noStrike" cap="none">
                          <a:latin typeface="Maiandra GD" panose="020E0502030308020204" pitchFamily="34" charset="0"/>
                          <a:ea typeface="Overlock"/>
                          <a:cs typeface="Overlock"/>
                          <a:sym typeface="Overlock"/>
                        </a:rPr>
                        <a:t>Description</a:t>
                      </a:r>
                      <a:endParaRPr>
                        <a:latin typeface="Maiandra GD" panose="020E0502030308020204" pitchFamily="34" charset="0"/>
                      </a:endParaRPr>
                    </a:p>
                  </a:txBody>
                  <a:tcPr marL="91450" marR="91450" marT="45725" marB="45725"/>
                </a:tc>
                <a:extLst>
                  <a:ext uri="{0D108BD9-81ED-4DB2-BD59-A6C34878D82A}">
                    <a16:rowId xmlns:a16="http://schemas.microsoft.com/office/drawing/2014/main" val="10000"/>
                  </a:ext>
                </a:extLst>
              </a:tr>
              <a:tr h="3218917">
                <a:tc>
                  <a:txBody>
                    <a:bodyPr/>
                    <a:lstStyle/>
                    <a:p>
                      <a:r>
                        <a:rPr lang="en-IN" sz="2000" dirty="0">
                          <a:latin typeface="Maiandra GD" panose="020E0502030308020204" pitchFamily="34" charset="0"/>
                          <a:hlinkClick r:id="rId3"/>
                        </a:rPr>
                        <a:t>Plant Disease Detection Using Image Processing</a:t>
                      </a:r>
                      <a:endParaRPr lang="en-IN" sz="2000" dirty="0">
                        <a:latin typeface="Maiandra GD" panose="020E0502030308020204" pitchFamily="34" charset="0"/>
                      </a:endParaRPr>
                    </a:p>
                  </a:txBody>
                  <a:tcPr marL="91450" marR="91450" marT="45725" marB="45725"/>
                </a:tc>
                <a:tc>
                  <a:txBody>
                    <a:bodyPr/>
                    <a:lstStyle/>
                    <a:p>
                      <a:r>
                        <a:rPr lang="en-IN" sz="2000" dirty="0">
                          <a:latin typeface="Maiandra GD" panose="020E0502030308020204" pitchFamily="34" charset="0"/>
                        </a:rPr>
                        <a:t>Sachin.D.Khirade , A.B.Patil</a:t>
                      </a:r>
                    </a:p>
                  </a:txBody>
                  <a:tcPr/>
                </a:tc>
                <a:tc>
                  <a:txBody>
                    <a:bodyPr/>
                    <a:lstStyle/>
                    <a:p>
                      <a:r>
                        <a:rPr lang="en-IN" sz="2000" dirty="0">
                          <a:latin typeface="Maiandra GD" panose="020E0502030308020204" pitchFamily="34" charset="0"/>
                        </a:rPr>
                        <a:t>2015 International Conference on Computing Communication Control and Automation</a:t>
                      </a:r>
                    </a:p>
                  </a:txBody>
                  <a:tcPr/>
                </a:tc>
                <a:tc>
                  <a:txBody>
                    <a:bodyPr/>
                    <a:lstStyle/>
                    <a:p>
                      <a:r>
                        <a:rPr lang="en-IN" sz="2000" dirty="0">
                          <a:latin typeface="Maiandra GD" panose="020E0502030308020204" pitchFamily="34" charset="0"/>
                        </a:rPr>
                        <a:t>Author discussed about the various technique to segment the disease part of the part and also some feature extraction and classification techniques to extract the features of infected leaf and classification of diseases.</a:t>
                      </a:r>
                    </a:p>
                  </a:txBody>
                  <a:tcPr/>
                </a:tc>
                <a:extLst>
                  <a:ext uri="{0D108BD9-81ED-4DB2-BD59-A6C34878D82A}">
                    <a16:rowId xmlns:a16="http://schemas.microsoft.com/office/drawing/2014/main" val="10001"/>
                  </a:ext>
                </a:extLst>
              </a:tr>
            </a:tbl>
          </a:graphicData>
        </a:graphic>
      </p:graphicFrame>
      <p:sp>
        <p:nvSpPr>
          <p:cNvPr id="169" name="Google Shape;169;p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170" name="Google Shape;170;p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
        <p:nvSpPr>
          <p:cNvPr id="3" name="Title 2">
            <a:extLst>
              <a:ext uri="{FF2B5EF4-FFF2-40B4-BE49-F238E27FC236}">
                <a16:creationId xmlns:a16="http://schemas.microsoft.com/office/drawing/2014/main" id="{7E56C949-CD30-AC12-9FC4-2144F0C719F1}"/>
              </a:ext>
            </a:extLst>
          </p:cNvPr>
          <p:cNvSpPr>
            <a:spLocks noGrp="1"/>
          </p:cNvSpPr>
          <p:nvPr>
            <p:ph type="title"/>
          </p:nvPr>
        </p:nvSpPr>
        <p:spPr/>
        <p:txBody>
          <a:bodyPr>
            <a:noAutofit/>
          </a:bodyPr>
          <a:lstStyle/>
          <a:p>
            <a:pPr marR="71755" lvl="0" algn="ctr">
              <a:lnSpc>
                <a:spcPct val="150000"/>
              </a:lnSpc>
              <a:spcBef>
                <a:spcPts val="0"/>
              </a:spcBef>
              <a:spcAft>
                <a:spcPts val="0"/>
              </a:spcAft>
              <a:buSzPts val="1400"/>
              <a:tabLst>
                <a:tab pos="304165" algn="l"/>
              </a:tabLst>
            </a:pPr>
            <a:r>
              <a:rPr lang="en-US" sz="4000" b="1" dirty="0">
                <a:latin typeface="Maiandra GD" panose="020E0502030308020204" pitchFamily="34" charset="0"/>
              </a:rPr>
              <a:t>LITERATURE REVIEW</a:t>
            </a:r>
            <a:endParaRPr lang="en-US" sz="4000" b="1" spc="-10" dirty="0">
              <a:effectLst/>
              <a:latin typeface="Maiandra GD" panose="020E0502030308020204" pitchFamily="34" charset="0"/>
              <a:ea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8"/>
          <p:cNvSpPr txBox="1">
            <a:spLocks noGrp="1"/>
          </p:cNvSpPr>
          <p:nvPr>
            <p:ph type="title"/>
          </p:nvPr>
        </p:nvSpPr>
        <p:spPr>
          <a:xfrm>
            <a:off x="1154083" y="390818"/>
            <a:ext cx="10058400" cy="991646"/>
          </a:xfrm>
          <a:prstGeom prst="rect">
            <a:avLst/>
          </a:prstGeom>
          <a:noFill/>
          <a:ln>
            <a:noFill/>
          </a:ln>
        </p:spPr>
        <p:txBody>
          <a:bodyPr spcFirstLastPara="1" wrap="square" lIns="91425" tIns="45700" rIns="91425" bIns="45700" anchor="b" anchorCtr="0">
            <a:normAutofit/>
          </a:bodyPr>
          <a:lstStyle/>
          <a:p>
            <a:pPr marL="2286000" lvl="0" indent="457200" algn="l"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LITERATURE REVIEW</a:t>
            </a:r>
            <a:endParaRPr sz="4000" b="1" dirty="0">
              <a:latin typeface="Maiandra GD" panose="020E0502030308020204" pitchFamily="34" charset="0"/>
            </a:endParaRPr>
          </a:p>
        </p:txBody>
      </p:sp>
      <p:sp>
        <p:nvSpPr>
          <p:cNvPr id="176" name="Google Shape;176;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8</a:t>
            </a:fld>
            <a:endParaRPr>
              <a:latin typeface="Maiandra GD" panose="020E0502030308020204" pitchFamily="34" charset="0"/>
              <a:ea typeface="Overlock"/>
              <a:cs typeface="Overlock"/>
              <a:sym typeface="Overlock"/>
            </a:endParaRPr>
          </a:p>
        </p:txBody>
      </p:sp>
      <p:graphicFrame>
        <p:nvGraphicFramePr>
          <p:cNvPr id="177" name="Google Shape;177;p8"/>
          <p:cNvGraphicFramePr/>
          <p:nvPr>
            <p:extLst>
              <p:ext uri="{D42A27DB-BD31-4B8C-83A1-F6EECF244321}">
                <p14:modId xmlns:p14="http://schemas.microsoft.com/office/powerpoint/2010/main" val="4262468924"/>
              </p:ext>
            </p:extLst>
          </p:nvPr>
        </p:nvGraphicFramePr>
        <p:xfrm>
          <a:off x="1033376" y="1634099"/>
          <a:ext cx="10125248" cy="3873612"/>
        </p:xfrm>
        <a:graphic>
          <a:graphicData uri="http://schemas.openxmlformats.org/drawingml/2006/table">
            <a:tbl>
              <a:tblPr firstRow="1" bandRow="1">
                <a:tableStyleId>{540421F3-05A7-4332-B6A9-25A9E983648A}</a:tableStyleId>
              </a:tblPr>
              <a:tblGrid>
                <a:gridCol w="2116091">
                  <a:extLst>
                    <a:ext uri="{9D8B030D-6E8A-4147-A177-3AD203B41FA5}">
                      <a16:colId xmlns:a16="http://schemas.microsoft.com/office/drawing/2014/main" val="20000"/>
                    </a:ext>
                  </a:extLst>
                </a:gridCol>
                <a:gridCol w="2292432">
                  <a:extLst>
                    <a:ext uri="{9D8B030D-6E8A-4147-A177-3AD203B41FA5}">
                      <a16:colId xmlns:a16="http://schemas.microsoft.com/office/drawing/2014/main" val="20001"/>
                    </a:ext>
                  </a:extLst>
                </a:gridCol>
                <a:gridCol w="1961792">
                  <a:extLst>
                    <a:ext uri="{9D8B030D-6E8A-4147-A177-3AD203B41FA5}">
                      <a16:colId xmlns:a16="http://schemas.microsoft.com/office/drawing/2014/main" val="20002"/>
                    </a:ext>
                  </a:extLst>
                </a:gridCol>
                <a:gridCol w="3754933">
                  <a:extLst>
                    <a:ext uri="{9D8B030D-6E8A-4147-A177-3AD203B41FA5}">
                      <a16:colId xmlns:a16="http://schemas.microsoft.com/office/drawing/2014/main" val="20003"/>
                    </a:ext>
                  </a:extLst>
                </a:gridCol>
              </a:tblGrid>
              <a:tr h="664500">
                <a:tc>
                  <a:txBody>
                    <a:bodyPr/>
                    <a:lstStyle/>
                    <a:p>
                      <a:pPr marL="0" marR="0" lvl="0" indent="0" algn="ctr" rtl="0">
                        <a:spcBef>
                          <a:spcPts val="0"/>
                        </a:spcBef>
                        <a:spcAft>
                          <a:spcPts val="0"/>
                        </a:spcAft>
                        <a:buNone/>
                      </a:pPr>
                      <a:r>
                        <a:rPr lang="en-US" sz="2200" dirty="0">
                          <a:sym typeface="Overlock"/>
                        </a:rPr>
                        <a:t>Title </a:t>
                      </a:r>
                      <a:endParaRPr dirty="0">
                        <a:latin typeface="Maiandra GD" panose="020E0502030308020204" pitchFamily="34" charset="0"/>
                      </a:endParaRPr>
                    </a:p>
                  </a:txBody>
                  <a:tcPr marL="91450" marR="91450" marT="45725" marB="45725"/>
                </a:tc>
                <a:tc>
                  <a:txBody>
                    <a:bodyPr/>
                    <a:lstStyle/>
                    <a:p>
                      <a:pPr marL="0" marR="0" lvl="0" indent="0" algn="ctr" rtl="0">
                        <a:spcBef>
                          <a:spcPts val="0"/>
                        </a:spcBef>
                        <a:spcAft>
                          <a:spcPts val="0"/>
                        </a:spcAft>
                        <a:buNone/>
                      </a:pPr>
                      <a:r>
                        <a:rPr lang="en-US" sz="2200" dirty="0">
                          <a:sym typeface="Overlock"/>
                        </a:rPr>
                        <a:t>Author</a:t>
                      </a:r>
                      <a:endParaRPr dirty="0">
                        <a:latin typeface="Maiandra GD" panose="020E0502030308020204" pitchFamily="34" charset="0"/>
                      </a:endParaRPr>
                    </a:p>
                  </a:txBody>
                  <a:tcPr marL="91450" marR="91450" marT="45725" marB="45725"/>
                </a:tc>
                <a:tc>
                  <a:txBody>
                    <a:bodyPr/>
                    <a:lstStyle/>
                    <a:p>
                      <a:pPr marL="0" marR="0" lvl="0" indent="0" algn="ctr" rtl="0">
                        <a:spcBef>
                          <a:spcPts val="0"/>
                        </a:spcBef>
                        <a:spcAft>
                          <a:spcPts val="0"/>
                        </a:spcAft>
                        <a:buNone/>
                      </a:pPr>
                      <a:r>
                        <a:rPr lang="en-US" sz="2200" dirty="0">
                          <a:sym typeface="Overlock"/>
                        </a:rPr>
                        <a:t>Year of Publication</a:t>
                      </a:r>
                      <a:endParaRPr dirty="0">
                        <a:latin typeface="Maiandra GD" panose="020E0502030308020204" pitchFamily="34" charset="0"/>
                      </a:endParaRPr>
                    </a:p>
                  </a:txBody>
                  <a:tcPr marL="91450" marR="91450" marT="45725" marB="45725"/>
                </a:tc>
                <a:tc>
                  <a:txBody>
                    <a:bodyPr/>
                    <a:lstStyle/>
                    <a:p>
                      <a:pPr marL="0" marR="0" lvl="0" indent="0" algn="ctr" rtl="0">
                        <a:spcBef>
                          <a:spcPts val="0"/>
                        </a:spcBef>
                        <a:spcAft>
                          <a:spcPts val="0"/>
                        </a:spcAft>
                        <a:buNone/>
                      </a:pPr>
                      <a:r>
                        <a:rPr lang="en-US" sz="2200">
                          <a:sym typeface="Overlock"/>
                        </a:rPr>
                        <a:t>Description</a:t>
                      </a:r>
                      <a:endParaRPr>
                        <a:latin typeface="Maiandra GD" panose="020E0502030308020204" pitchFamily="34" charset="0"/>
                      </a:endParaRPr>
                    </a:p>
                  </a:txBody>
                  <a:tcPr marL="91450" marR="91450" marT="45725" marB="45725"/>
                </a:tc>
                <a:extLst>
                  <a:ext uri="{0D108BD9-81ED-4DB2-BD59-A6C34878D82A}">
                    <a16:rowId xmlns:a16="http://schemas.microsoft.com/office/drawing/2014/main" val="10000"/>
                  </a:ext>
                </a:extLst>
              </a:tr>
              <a:tr h="3111602">
                <a:tc>
                  <a:txBody>
                    <a:bodyPr/>
                    <a:lstStyle/>
                    <a:p>
                      <a:r>
                        <a:rPr lang="en-US" sz="2200" b="0" dirty="0">
                          <a:latin typeface="Maiandra GD" panose="020E0502030308020204" pitchFamily="34" charset="0"/>
                          <a:ea typeface="Overlock"/>
                          <a:cs typeface="Overlock"/>
                          <a:sym typeface="Overlock"/>
                          <a:hlinkClick r:id="rId3"/>
                        </a:rPr>
                        <a:t>Leaf Disease Detection using Deep Learning</a:t>
                      </a:r>
                      <a:endParaRPr sz="2200" b="0" dirty="0">
                        <a:latin typeface="Maiandra GD" panose="020E0502030308020204" pitchFamily="34" charset="0"/>
                        <a:ea typeface="Overlock"/>
                        <a:cs typeface="Overlock"/>
                        <a:sym typeface="Overlock"/>
                      </a:endParaRPr>
                    </a:p>
                  </a:txBody>
                  <a:tcPr marL="91450" marR="91450" marT="45725" marB="45725"/>
                </a:tc>
                <a:tc>
                  <a:txBody>
                    <a:bodyPr/>
                    <a:lstStyle/>
                    <a:p>
                      <a:pPr marL="0" marR="0" lvl="0" indent="0" algn="l" rtl="0">
                        <a:spcBef>
                          <a:spcPts val="0"/>
                        </a:spcBef>
                        <a:spcAft>
                          <a:spcPts val="0"/>
                        </a:spcAft>
                        <a:buNone/>
                      </a:pPr>
                      <a:r>
                        <a:rPr lang="fi-FI" sz="2000" b="0" i="0" u="none" strike="noStrike" cap="none" dirty="0">
                          <a:solidFill>
                            <a:schemeClr val="dk1"/>
                          </a:solidFill>
                          <a:effectLst/>
                          <a:latin typeface="Maiandra GD" panose="020E0502030308020204" pitchFamily="34" charset="0"/>
                          <a:ea typeface="Book Antiqua"/>
                          <a:cs typeface="Book Antiqua"/>
                          <a:sym typeface="Arial"/>
                        </a:rPr>
                        <a:t>Teenu Sahasra M;</a:t>
                      </a:r>
                    </a:p>
                    <a:p>
                      <a:pPr marL="0" marR="0" lvl="0" indent="0" algn="l" rtl="0">
                        <a:spcBef>
                          <a:spcPts val="0"/>
                        </a:spcBef>
                        <a:spcAft>
                          <a:spcPts val="0"/>
                        </a:spcAft>
                        <a:buNone/>
                      </a:pPr>
                      <a:r>
                        <a:rPr lang="fi-FI" sz="2000" b="0" i="0" u="none" strike="noStrike" cap="none" dirty="0">
                          <a:solidFill>
                            <a:schemeClr val="dk1"/>
                          </a:solidFill>
                          <a:effectLst/>
                          <a:latin typeface="Maiandra GD" panose="020E0502030308020204" pitchFamily="34" charset="0"/>
                          <a:ea typeface="Book Antiqua"/>
                          <a:cs typeface="Book Antiqua"/>
                          <a:sym typeface="Arial"/>
                        </a:rPr>
                        <a:t>Sai Kumari S;</a:t>
                      </a:r>
                    </a:p>
                    <a:p>
                      <a:pPr marL="0" marR="0" lvl="0" indent="0" algn="l" rtl="0">
                        <a:spcBef>
                          <a:spcPts val="0"/>
                        </a:spcBef>
                        <a:spcAft>
                          <a:spcPts val="0"/>
                        </a:spcAft>
                        <a:buNone/>
                      </a:pPr>
                      <a:r>
                        <a:rPr lang="fi-FI" sz="2000" b="0" i="0" u="none" strike="noStrike" cap="none" dirty="0">
                          <a:solidFill>
                            <a:schemeClr val="dk1"/>
                          </a:solidFill>
                          <a:effectLst/>
                          <a:latin typeface="Maiandra GD" panose="020E0502030308020204" pitchFamily="34" charset="0"/>
                          <a:ea typeface="Book Antiqua"/>
                          <a:cs typeface="Book Antiqua"/>
                          <a:sym typeface="Arial"/>
                        </a:rPr>
                        <a:t>Sai Meghana S;</a:t>
                      </a:r>
                    </a:p>
                    <a:p>
                      <a:pPr marL="0" marR="0" lvl="0" indent="0" algn="l" rtl="0">
                        <a:spcBef>
                          <a:spcPts val="0"/>
                        </a:spcBef>
                        <a:spcAft>
                          <a:spcPts val="0"/>
                        </a:spcAft>
                        <a:buNone/>
                      </a:pPr>
                      <a:r>
                        <a:rPr lang="fi-FI" sz="2000" b="0" i="0" u="none" strike="noStrike" cap="none" dirty="0">
                          <a:solidFill>
                            <a:schemeClr val="dk1"/>
                          </a:solidFill>
                          <a:effectLst/>
                          <a:latin typeface="Maiandra GD" panose="020E0502030308020204" pitchFamily="34" charset="0"/>
                          <a:ea typeface="Book Antiqua"/>
                          <a:cs typeface="Book Antiqua"/>
                          <a:sym typeface="Arial"/>
                        </a:rPr>
                        <a:t>P. Rama Devi</a:t>
                      </a:r>
                      <a:endParaRPr sz="3200" b="0" dirty="0">
                        <a:latin typeface="Maiandra GD" panose="020E0502030308020204" pitchFamily="34" charset="0"/>
                        <a:ea typeface="Overlock"/>
                        <a:cs typeface="Overlock"/>
                        <a:sym typeface="Overlock"/>
                      </a:endParaRPr>
                    </a:p>
                  </a:txBody>
                  <a:tcPr marL="91450" marR="91450" marT="45725" marB="45725"/>
                </a:tc>
                <a:tc>
                  <a:txBody>
                    <a:bodyPr/>
                    <a:lstStyle/>
                    <a:p>
                      <a:pPr marL="0" marR="0" lvl="0" indent="0" algn="ctr" rtl="0">
                        <a:spcBef>
                          <a:spcPts val="0"/>
                        </a:spcBef>
                        <a:spcAft>
                          <a:spcPts val="0"/>
                        </a:spcAft>
                        <a:buNone/>
                      </a:pPr>
                      <a:r>
                        <a:rPr lang="en-US" sz="2200" b="0" dirty="0">
                          <a:latin typeface="Maiandra GD" panose="020E0502030308020204" pitchFamily="34" charset="0"/>
                          <a:sym typeface="Overlock"/>
                        </a:rPr>
                        <a:t>2015</a:t>
                      </a:r>
                      <a:endParaRPr dirty="0">
                        <a:latin typeface="Maiandra GD" panose="020E0502030308020204" pitchFamily="34" charset="0"/>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2200"/>
                        <a:buFont typeface="Overlock"/>
                        <a:buNone/>
                      </a:pPr>
                      <a:r>
                        <a:rPr lang="en-US" sz="2000" b="0" i="0" u="none" strike="noStrike" cap="none" dirty="0">
                          <a:solidFill>
                            <a:schemeClr val="dk1"/>
                          </a:solidFill>
                          <a:effectLst/>
                          <a:latin typeface="Maiandra GD" panose="020E0502030308020204" pitchFamily="34" charset="0"/>
                          <a:ea typeface="Book Antiqua"/>
                          <a:cs typeface="Book Antiqua"/>
                          <a:sym typeface="Arial"/>
                        </a:rPr>
                        <a:t> This paper discussed the methods used for the detection of plant diseases using their leaves images. This paper also discussed some segmentation and feature extraction algorithm used in the plant disease detection.</a:t>
                      </a:r>
                    </a:p>
                    <a:p>
                      <a:pPr marL="0" marR="0" lvl="0" indent="0" algn="just" rtl="0">
                        <a:lnSpc>
                          <a:spcPct val="100000"/>
                        </a:lnSpc>
                        <a:spcBef>
                          <a:spcPts val="0"/>
                        </a:spcBef>
                        <a:spcAft>
                          <a:spcPts val="0"/>
                        </a:spcAft>
                        <a:buClr>
                          <a:schemeClr val="dk1"/>
                        </a:buClr>
                        <a:buSzPts val="2200"/>
                        <a:buFont typeface="Overlock"/>
                        <a:buNone/>
                      </a:pPr>
                      <a:endParaRPr sz="2200" b="0" dirty="0">
                        <a:latin typeface="Maiandra GD" panose="020E0502030308020204" pitchFamily="34" charset="0"/>
                        <a:ea typeface="Overlock"/>
                        <a:cs typeface="Overlock"/>
                        <a:sym typeface="Overlock"/>
                      </a:endParaRPr>
                    </a:p>
                  </a:txBody>
                  <a:tcPr marL="91450" marR="91450" marT="45725" marB="45725"/>
                </a:tc>
                <a:extLst>
                  <a:ext uri="{0D108BD9-81ED-4DB2-BD59-A6C34878D82A}">
                    <a16:rowId xmlns:a16="http://schemas.microsoft.com/office/drawing/2014/main" val="10001"/>
                  </a:ext>
                </a:extLst>
              </a:tr>
            </a:tbl>
          </a:graphicData>
        </a:graphic>
      </p:graphicFrame>
      <p:sp>
        <p:nvSpPr>
          <p:cNvPr id="178" name="Google Shape;178;p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179" name="Google Shape;179;p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9"/>
          <p:cNvSpPr txBox="1">
            <a:spLocks noGrp="1"/>
          </p:cNvSpPr>
          <p:nvPr>
            <p:ph type="title"/>
          </p:nvPr>
        </p:nvSpPr>
        <p:spPr>
          <a:xfrm>
            <a:off x="1154083" y="390818"/>
            <a:ext cx="10058400" cy="991646"/>
          </a:xfrm>
          <a:prstGeom prst="rect">
            <a:avLst/>
          </a:prstGeom>
          <a:noFill/>
          <a:ln>
            <a:noFill/>
          </a:ln>
        </p:spPr>
        <p:txBody>
          <a:bodyPr spcFirstLastPara="1" wrap="square" lIns="91425" tIns="45700" rIns="91425" bIns="45700" anchor="b" anchorCtr="0">
            <a:normAutofit/>
          </a:bodyPr>
          <a:lstStyle/>
          <a:p>
            <a:pPr marL="1828800" lvl="0" indent="457200" algn="l" rtl="0">
              <a:lnSpc>
                <a:spcPct val="85000"/>
              </a:lnSpc>
              <a:spcBef>
                <a:spcPts val="0"/>
              </a:spcBef>
              <a:spcAft>
                <a:spcPts val="0"/>
              </a:spcAft>
              <a:buClr>
                <a:srgbClr val="3F3F3F"/>
              </a:buClr>
              <a:buSzPts val="4000"/>
              <a:buFont typeface="Overlock"/>
              <a:buNone/>
            </a:pPr>
            <a:r>
              <a:rPr lang="en-US" sz="4000" b="1" dirty="0">
                <a:latin typeface="Maiandra GD" panose="020E0502030308020204" pitchFamily="34" charset="0"/>
              </a:rPr>
              <a:t>LITERATURE REVIEW</a:t>
            </a:r>
            <a:endParaRPr b="1" dirty="0">
              <a:latin typeface="Maiandra GD" panose="020E0502030308020204" pitchFamily="34" charset="0"/>
            </a:endParaRPr>
          </a:p>
        </p:txBody>
      </p:sp>
      <p:sp>
        <p:nvSpPr>
          <p:cNvPr id="185" name="Google Shape;185;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aiandra GD" panose="020E0502030308020204" pitchFamily="34" charset="0"/>
                <a:ea typeface="Overlock"/>
                <a:cs typeface="Overlock"/>
                <a:sym typeface="Overlock"/>
              </a:rPr>
              <a:t>9</a:t>
            </a:fld>
            <a:endParaRPr>
              <a:latin typeface="Maiandra GD" panose="020E0502030308020204" pitchFamily="34" charset="0"/>
              <a:ea typeface="Overlock"/>
              <a:cs typeface="Overlock"/>
              <a:sym typeface="Overlock"/>
            </a:endParaRPr>
          </a:p>
        </p:txBody>
      </p:sp>
      <p:graphicFrame>
        <p:nvGraphicFramePr>
          <p:cNvPr id="186" name="Google Shape;186;p9"/>
          <p:cNvGraphicFramePr/>
          <p:nvPr>
            <p:extLst>
              <p:ext uri="{D42A27DB-BD31-4B8C-83A1-F6EECF244321}">
                <p14:modId xmlns:p14="http://schemas.microsoft.com/office/powerpoint/2010/main" val="1894808332"/>
              </p:ext>
            </p:extLst>
          </p:nvPr>
        </p:nvGraphicFramePr>
        <p:xfrm>
          <a:off x="1139400" y="1645920"/>
          <a:ext cx="9913200" cy="4827077"/>
        </p:xfrm>
        <a:graphic>
          <a:graphicData uri="http://schemas.openxmlformats.org/drawingml/2006/table">
            <a:tbl>
              <a:tblPr firstRow="1" bandRow="1">
                <a:noFill/>
                <a:tableStyleId>{540421F3-05A7-4332-B6A9-25A9E983648A}</a:tableStyleId>
              </a:tblPr>
              <a:tblGrid>
                <a:gridCol w="2022900">
                  <a:extLst>
                    <a:ext uri="{9D8B030D-6E8A-4147-A177-3AD203B41FA5}">
                      <a16:colId xmlns:a16="http://schemas.microsoft.com/office/drawing/2014/main" val="20000"/>
                    </a:ext>
                  </a:extLst>
                </a:gridCol>
                <a:gridCol w="1903476">
                  <a:extLst>
                    <a:ext uri="{9D8B030D-6E8A-4147-A177-3AD203B41FA5}">
                      <a16:colId xmlns:a16="http://schemas.microsoft.com/office/drawing/2014/main" val="20001"/>
                    </a:ext>
                  </a:extLst>
                </a:gridCol>
                <a:gridCol w="1353312">
                  <a:extLst>
                    <a:ext uri="{9D8B030D-6E8A-4147-A177-3AD203B41FA5}">
                      <a16:colId xmlns:a16="http://schemas.microsoft.com/office/drawing/2014/main" val="20002"/>
                    </a:ext>
                  </a:extLst>
                </a:gridCol>
                <a:gridCol w="4633512">
                  <a:extLst>
                    <a:ext uri="{9D8B030D-6E8A-4147-A177-3AD203B41FA5}">
                      <a16:colId xmlns:a16="http://schemas.microsoft.com/office/drawing/2014/main" val="20003"/>
                    </a:ext>
                  </a:extLst>
                </a:gridCol>
              </a:tblGrid>
              <a:tr h="1078027">
                <a:tc>
                  <a:txBody>
                    <a:bodyPr/>
                    <a:lstStyle/>
                    <a:p>
                      <a:pPr marL="0" marR="0" lvl="0" indent="0" algn="ctr" rtl="0">
                        <a:spcBef>
                          <a:spcPts val="0"/>
                        </a:spcBef>
                        <a:spcAft>
                          <a:spcPts val="0"/>
                        </a:spcAft>
                        <a:buNone/>
                      </a:pPr>
                      <a:r>
                        <a:rPr lang="en-US" sz="2000" dirty="0">
                          <a:latin typeface="Maiandra GD" panose="020E0502030308020204" pitchFamily="34" charset="0"/>
                          <a:ea typeface="Overlock"/>
                          <a:cs typeface="Overlock"/>
                          <a:sym typeface="Overlock"/>
                        </a:rPr>
                        <a:t>Title </a:t>
                      </a:r>
                      <a:endParaRPr lang="en-US" sz="2000" dirty="0">
                        <a:latin typeface="Maiandra GD" panose="020E0502030308020204" pitchFamily="34" charset="0"/>
                      </a:endParaRPr>
                    </a:p>
                  </a:txBody>
                  <a:tcPr marL="91450" marR="91450" marT="45725" marB="45725"/>
                </a:tc>
                <a:tc>
                  <a:txBody>
                    <a:bodyPr/>
                    <a:lstStyle/>
                    <a:p>
                      <a:pPr marL="0" marR="0" lvl="0" indent="0" algn="ctr" rtl="0">
                        <a:spcBef>
                          <a:spcPts val="0"/>
                        </a:spcBef>
                        <a:spcAft>
                          <a:spcPts val="0"/>
                        </a:spcAft>
                        <a:buNone/>
                      </a:pPr>
                      <a:r>
                        <a:rPr lang="en-US" sz="2000" dirty="0">
                          <a:latin typeface="Maiandra GD" panose="020E0502030308020204" pitchFamily="34" charset="0"/>
                          <a:ea typeface="Overlock"/>
                          <a:cs typeface="Overlock"/>
                          <a:sym typeface="Overlock"/>
                        </a:rPr>
                        <a:t>Author</a:t>
                      </a:r>
                      <a:endParaRPr lang="en-US" sz="2000" dirty="0">
                        <a:latin typeface="Maiandra GD" panose="020E0502030308020204" pitchFamily="34" charset="0"/>
                      </a:endParaRPr>
                    </a:p>
                  </a:txBody>
                  <a:tcPr marL="91450" marR="91450" marT="45725" marB="45725"/>
                </a:tc>
                <a:tc>
                  <a:txBody>
                    <a:bodyPr/>
                    <a:lstStyle/>
                    <a:p>
                      <a:pPr marL="0" marR="0" lvl="0" indent="0" algn="ctr" rtl="0">
                        <a:spcBef>
                          <a:spcPts val="0"/>
                        </a:spcBef>
                        <a:spcAft>
                          <a:spcPts val="0"/>
                        </a:spcAft>
                        <a:buNone/>
                      </a:pPr>
                      <a:r>
                        <a:rPr lang="en-US" sz="2000">
                          <a:latin typeface="Maiandra GD" panose="020E0502030308020204" pitchFamily="34" charset="0"/>
                          <a:ea typeface="Overlock"/>
                          <a:cs typeface="Overlock"/>
                          <a:sym typeface="Overlock"/>
                        </a:rPr>
                        <a:t>Year of Publication</a:t>
                      </a:r>
                      <a:endParaRPr lang="en-US" sz="2000">
                        <a:latin typeface="Maiandra GD" panose="020E0502030308020204" pitchFamily="34" charset="0"/>
                      </a:endParaRPr>
                    </a:p>
                  </a:txBody>
                  <a:tcPr marL="91450" marR="91450" marT="45725" marB="45725"/>
                </a:tc>
                <a:tc>
                  <a:txBody>
                    <a:bodyPr/>
                    <a:lstStyle/>
                    <a:p>
                      <a:pPr marL="0" marR="0" lvl="0" indent="0" algn="ctr" rtl="0">
                        <a:spcBef>
                          <a:spcPts val="0"/>
                        </a:spcBef>
                        <a:spcAft>
                          <a:spcPts val="0"/>
                        </a:spcAft>
                        <a:buNone/>
                      </a:pPr>
                      <a:r>
                        <a:rPr lang="en-US" sz="2000">
                          <a:latin typeface="Maiandra GD" panose="020E0502030308020204" pitchFamily="34" charset="0"/>
                          <a:ea typeface="Overlock"/>
                          <a:cs typeface="Overlock"/>
                          <a:sym typeface="Overlock"/>
                        </a:rPr>
                        <a:t>Description</a:t>
                      </a:r>
                      <a:endParaRPr lang="en-US" sz="2000">
                        <a:latin typeface="Maiandra GD" panose="020E0502030308020204" pitchFamily="34" charset="0"/>
                      </a:endParaRPr>
                    </a:p>
                  </a:txBody>
                  <a:tcPr marL="91450" marR="91450" marT="45725" marB="45725"/>
                </a:tc>
                <a:extLst>
                  <a:ext uri="{0D108BD9-81ED-4DB2-BD59-A6C34878D82A}">
                    <a16:rowId xmlns:a16="http://schemas.microsoft.com/office/drawing/2014/main" val="10000"/>
                  </a:ext>
                </a:extLst>
              </a:tr>
              <a:tr h="3353867">
                <a:tc>
                  <a:txBody>
                    <a:bodyPr/>
                    <a:lstStyle/>
                    <a:p>
                      <a:pPr marL="0" marR="0" lvl="0" indent="0" algn="l" rtl="0">
                        <a:lnSpc>
                          <a:spcPct val="100000"/>
                        </a:lnSpc>
                        <a:spcBef>
                          <a:spcPts val="0"/>
                        </a:spcBef>
                        <a:spcAft>
                          <a:spcPts val="0"/>
                        </a:spcAft>
                        <a:buClr>
                          <a:schemeClr val="dk1"/>
                        </a:buClr>
                        <a:buSzPts val="2200"/>
                        <a:buFont typeface="Overlock"/>
                        <a:buNone/>
                      </a:pPr>
                      <a:r>
                        <a:rPr lang="en-US" sz="2000" b="0" dirty="0">
                          <a:latin typeface="Maiandra GD" panose="020E0502030308020204" pitchFamily="34" charset="0"/>
                          <a:ea typeface="Overlock"/>
                          <a:cs typeface="Overlock"/>
                          <a:sym typeface="Overlock"/>
                          <a:hlinkClick r:id="rId3"/>
                        </a:rPr>
                        <a:t>Crop Recommender System Using Machine Learning Approach</a:t>
                      </a:r>
                      <a:endParaRPr lang="en-US" sz="2000" b="0" dirty="0">
                        <a:latin typeface="Maiandra GD" panose="020E0502030308020204" pitchFamily="34" charset="0"/>
                        <a:ea typeface="Overlock"/>
                        <a:cs typeface="Overlock"/>
                        <a:sym typeface="Overlock"/>
                      </a:endParaRPr>
                    </a:p>
                  </a:txBody>
                  <a:tcPr marL="91450" marR="91450" marT="45725" marB="45725"/>
                </a:tc>
                <a:tc>
                  <a:txBody>
                    <a:bodyPr/>
                    <a:lstStyle/>
                    <a:p>
                      <a:pPr marL="0" marR="0" lvl="0" indent="0" algn="l" rtl="0">
                        <a:spcBef>
                          <a:spcPts val="0"/>
                        </a:spcBef>
                        <a:spcAft>
                          <a:spcPts val="0"/>
                        </a:spcAft>
                        <a:buNone/>
                      </a:pPr>
                      <a:r>
                        <a:rPr lang="en-IN" sz="2000" b="0" i="0" u="none" strike="noStrike" cap="none" dirty="0">
                          <a:solidFill>
                            <a:schemeClr val="dk1"/>
                          </a:solidFill>
                          <a:effectLst/>
                          <a:latin typeface="Maiandra GD" panose="020E0502030308020204" pitchFamily="34" charset="0"/>
                          <a:ea typeface="Book Antiqua"/>
                          <a:cs typeface="Book Antiqua"/>
                          <a:sym typeface="Arial"/>
                        </a:rPr>
                        <a:t>SHILPA MANGESH PANDE; </a:t>
                      </a:r>
                    </a:p>
                    <a:p>
                      <a:pPr marL="0" marR="0" lvl="0" indent="0" algn="l" rtl="0">
                        <a:spcBef>
                          <a:spcPts val="0"/>
                        </a:spcBef>
                        <a:spcAft>
                          <a:spcPts val="0"/>
                        </a:spcAft>
                        <a:buNone/>
                      </a:pPr>
                      <a:r>
                        <a:rPr lang="en-IN" sz="2000" b="0" i="0" u="none" strike="noStrike" cap="none" dirty="0">
                          <a:solidFill>
                            <a:schemeClr val="dk1"/>
                          </a:solidFill>
                          <a:effectLst/>
                          <a:latin typeface="Maiandra GD" panose="020E0502030308020204" pitchFamily="34" charset="0"/>
                          <a:ea typeface="Book Antiqua"/>
                          <a:cs typeface="Book Antiqua"/>
                          <a:sym typeface="Arial"/>
                        </a:rPr>
                        <a:t>PREM KUMAR RAMESH;</a:t>
                      </a:r>
                    </a:p>
                    <a:p>
                      <a:pPr marL="0" marR="0" lvl="0" indent="0" algn="l" rtl="0">
                        <a:spcBef>
                          <a:spcPts val="0"/>
                        </a:spcBef>
                        <a:spcAft>
                          <a:spcPts val="0"/>
                        </a:spcAft>
                        <a:buNone/>
                      </a:pPr>
                      <a:r>
                        <a:rPr lang="en-IN" sz="2000" b="0" i="0" u="none" strike="noStrike" cap="none" dirty="0">
                          <a:solidFill>
                            <a:schemeClr val="dk1"/>
                          </a:solidFill>
                          <a:effectLst/>
                          <a:latin typeface="Maiandra GD" panose="020E0502030308020204" pitchFamily="34" charset="0"/>
                          <a:ea typeface="Book Antiqua"/>
                          <a:cs typeface="Book Antiqua"/>
                          <a:sym typeface="Arial"/>
                        </a:rPr>
                        <a:t>ANMOL </a:t>
                      </a:r>
                      <a:r>
                        <a:rPr lang="en-IN" sz="2000" b="0" i="0" u="none" strike="noStrike" cap="none" dirty="0" err="1">
                          <a:solidFill>
                            <a:schemeClr val="dk1"/>
                          </a:solidFill>
                          <a:effectLst/>
                          <a:latin typeface="Maiandra GD" panose="020E0502030308020204" pitchFamily="34" charset="0"/>
                          <a:ea typeface="Book Antiqua"/>
                          <a:cs typeface="Book Antiqua"/>
                          <a:sym typeface="Arial"/>
                        </a:rPr>
                        <a:t>ANMOL</a:t>
                      </a:r>
                      <a:r>
                        <a:rPr lang="en-IN" sz="2000" b="0" i="0" u="none" strike="noStrike" cap="none" dirty="0">
                          <a:solidFill>
                            <a:schemeClr val="dk1"/>
                          </a:solidFill>
                          <a:effectLst/>
                          <a:latin typeface="Maiandra GD" panose="020E0502030308020204" pitchFamily="34" charset="0"/>
                          <a:ea typeface="Book Antiqua"/>
                          <a:cs typeface="Book Antiqua"/>
                          <a:sym typeface="Arial"/>
                        </a:rPr>
                        <a:t>;</a:t>
                      </a:r>
                    </a:p>
                    <a:p>
                      <a:pPr marL="0" marR="0" lvl="0" indent="0" algn="l" rtl="0">
                        <a:spcBef>
                          <a:spcPts val="0"/>
                        </a:spcBef>
                        <a:spcAft>
                          <a:spcPts val="0"/>
                        </a:spcAft>
                        <a:buNone/>
                      </a:pPr>
                      <a:r>
                        <a:rPr lang="en-IN" sz="2000" b="0" i="0" u="none" strike="noStrike" cap="none" dirty="0">
                          <a:solidFill>
                            <a:schemeClr val="dk1"/>
                          </a:solidFill>
                          <a:effectLst/>
                          <a:latin typeface="Maiandra GD" panose="020E0502030308020204" pitchFamily="34" charset="0"/>
                          <a:ea typeface="Book Antiqua"/>
                          <a:cs typeface="Book Antiqua"/>
                          <a:sym typeface="Arial"/>
                        </a:rPr>
                        <a:t>B. R AISHWARYA;</a:t>
                      </a:r>
                      <a:endParaRPr lang="en-IN" sz="2000" b="0" dirty="0">
                        <a:latin typeface="Maiandra GD" panose="020E0502030308020204" pitchFamily="34" charset="0"/>
                        <a:ea typeface="Overlock"/>
                        <a:cs typeface="Overlock"/>
                        <a:sym typeface="Overlock"/>
                      </a:endParaRPr>
                    </a:p>
                  </a:txBody>
                  <a:tcPr marL="91450" marR="91450" marT="45725" marB="45725"/>
                </a:tc>
                <a:tc>
                  <a:txBody>
                    <a:bodyPr/>
                    <a:lstStyle/>
                    <a:p>
                      <a:pPr marL="0" marR="0" lvl="0" indent="0" algn="ctr" rtl="0">
                        <a:spcBef>
                          <a:spcPts val="0"/>
                        </a:spcBef>
                        <a:spcAft>
                          <a:spcPts val="0"/>
                        </a:spcAft>
                        <a:buNone/>
                      </a:pPr>
                      <a:r>
                        <a:rPr lang="en-US" sz="2000" b="0" dirty="0">
                          <a:latin typeface="Maiandra GD" panose="020E0502030308020204" pitchFamily="34" charset="0"/>
                          <a:sym typeface="Overlock"/>
                        </a:rPr>
                        <a:t>2021</a:t>
                      </a:r>
                      <a:endParaRPr lang="en-US" sz="2000" dirty="0">
                        <a:latin typeface="Maiandra GD" panose="020E050203030802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333333"/>
                        </a:buClr>
                        <a:buSzPts val="2200"/>
                        <a:buFont typeface="Overlock"/>
                        <a:buNone/>
                      </a:pPr>
                      <a:r>
                        <a:rPr lang="en-US" sz="2000" b="0" i="0" dirty="0">
                          <a:solidFill>
                            <a:srgbClr val="333333"/>
                          </a:solidFill>
                          <a:latin typeface="Maiandra GD" panose="020E0502030308020204" pitchFamily="34" charset="0"/>
                          <a:ea typeface="Overlock"/>
                          <a:cs typeface="Overlock"/>
                          <a:sym typeface="Overlock"/>
                        </a:rPr>
                        <a:t> The user provides the area &amp; soil type as input. Machine learning algorithms allow choosing the most profitable crop list or predicting the crop yield for a user-selected crop. To predict the crop yield, selected Machine Learning algorithms such as Support Vector Machine (SVM), Artificial Neural Network (ANN), Random Forest (RF), Multivariate Linear Regression (MLR), and K-Nearest </a:t>
                      </a:r>
                      <a:r>
                        <a:rPr lang="en-US" sz="2000" b="0" i="0" dirty="0" err="1">
                          <a:solidFill>
                            <a:srgbClr val="333333"/>
                          </a:solidFill>
                          <a:latin typeface="Maiandra GD" panose="020E0502030308020204" pitchFamily="34" charset="0"/>
                          <a:ea typeface="Overlock"/>
                          <a:cs typeface="Overlock"/>
                          <a:sym typeface="Overlock"/>
                        </a:rPr>
                        <a:t>Neighbour</a:t>
                      </a:r>
                      <a:r>
                        <a:rPr lang="en-US" sz="2000" b="0" i="0" dirty="0">
                          <a:solidFill>
                            <a:srgbClr val="333333"/>
                          </a:solidFill>
                          <a:latin typeface="Maiandra GD" panose="020E0502030308020204" pitchFamily="34" charset="0"/>
                          <a:ea typeface="Overlock"/>
                          <a:cs typeface="Overlock"/>
                          <a:sym typeface="Overlock"/>
                        </a:rPr>
                        <a:t> (KNN) are used</a:t>
                      </a:r>
                      <a:endParaRPr lang="en-US" sz="2000" b="0" dirty="0">
                        <a:latin typeface="Maiandra GD" panose="020E0502030308020204" pitchFamily="34" charset="0"/>
                        <a:ea typeface="Overlock"/>
                        <a:cs typeface="Overlock"/>
                        <a:sym typeface="Overlock"/>
                      </a:endParaRPr>
                    </a:p>
                  </a:txBody>
                  <a:tcPr marL="91450" marR="91450" marT="45725" marB="45725"/>
                </a:tc>
                <a:extLst>
                  <a:ext uri="{0D108BD9-81ED-4DB2-BD59-A6C34878D82A}">
                    <a16:rowId xmlns:a16="http://schemas.microsoft.com/office/drawing/2014/main" val="10001"/>
                  </a:ext>
                </a:extLst>
              </a:tr>
            </a:tbl>
          </a:graphicData>
        </a:graphic>
      </p:graphicFrame>
      <p:sp>
        <p:nvSpPr>
          <p:cNvPr id="187" name="Google Shape;187;p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Maiandra GD" panose="020E0502030308020204" pitchFamily="34" charset="0"/>
                <a:ea typeface="Overlock"/>
                <a:cs typeface="Overlock"/>
                <a:sym typeface="Overlock"/>
              </a:rPr>
              <a:t>30-05-2022</a:t>
            </a:r>
            <a:endParaRPr>
              <a:latin typeface="Maiandra GD" panose="020E0502030308020204" pitchFamily="34" charset="0"/>
              <a:ea typeface="Overlock"/>
              <a:cs typeface="Overlock"/>
              <a:sym typeface="Overlock"/>
            </a:endParaRPr>
          </a:p>
        </p:txBody>
      </p:sp>
      <p:sp>
        <p:nvSpPr>
          <p:cNvPr id="188" name="Google Shape;188;p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aiandra GD" panose="020E0502030308020204" pitchFamily="34" charset="0"/>
                <a:ea typeface="Overlock"/>
                <a:cs typeface="Overlock"/>
                <a:sym typeface="Overlock"/>
              </a:rPr>
              <a:t>20AD272-MINI PROJECT </a:t>
            </a:r>
            <a:endParaRPr>
              <a:latin typeface="Maiandra GD" panose="020E0502030308020204" pitchFamily="34" charset="0"/>
            </a:endParaRPr>
          </a:p>
        </p:txBody>
      </p:sp>
    </p:spTree>
  </p:cSld>
  <p:clrMapOvr>
    <a:masterClrMapping/>
  </p:clrMapOvr>
</p:sld>
</file>

<file path=ppt/theme/theme1.xml><?xml version="1.0" encoding="utf-8"?>
<a:theme xmlns:a="http://schemas.openxmlformats.org/drawingml/2006/main" name="Retrospect">
  <a:themeElements>
    <a:clrScheme name="Violet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1619</Words>
  <Application>Microsoft Office PowerPoint</Application>
  <PresentationFormat>Widescreen</PresentationFormat>
  <Paragraphs>218</Paragraphs>
  <Slides>24</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Overlock</vt:lpstr>
      <vt:lpstr>Calibri</vt:lpstr>
      <vt:lpstr>Noto Sans Symbols</vt:lpstr>
      <vt:lpstr>Times New Roman</vt:lpstr>
      <vt:lpstr>Maiandra GD</vt:lpstr>
      <vt:lpstr>Arial</vt:lpstr>
      <vt:lpstr>Book Antiqua</vt:lpstr>
      <vt:lpstr>Wingdings</vt:lpstr>
      <vt:lpstr>Retrospect</vt:lpstr>
      <vt:lpstr>PowerPoint Presentation</vt:lpstr>
      <vt:lpstr>AGENDA</vt:lpstr>
      <vt:lpstr>ABSTRACT</vt:lpstr>
      <vt:lpstr>OBJECTIVE</vt:lpstr>
      <vt:lpstr>INTRODUCTION</vt:lpstr>
      <vt:lpstr>INTRODUCTION</vt:lpstr>
      <vt:lpstr>LITERATURE REVIEW</vt:lpstr>
      <vt:lpstr>LITERATURE REVIEW</vt:lpstr>
      <vt:lpstr>LITERATURE REVIEW</vt:lpstr>
      <vt:lpstr>LITERATURE REVIEW</vt:lpstr>
      <vt:lpstr>REQUIRED TOOLS</vt:lpstr>
      <vt:lpstr> FLOW CHART</vt:lpstr>
      <vt:lpstr>MODULE</vt:lpstr>
      <vt:lpstr>LEAF DISEASE DETECTION</vt:lpstr>
      <vt:lpstr>RESULT OF LEAF DISEASE DETECTION </vt:lpstr>
      <vt:lpstr>WEATHER PREDICTION</vt:lpstr>
      <vt:lpstr>RESULT OF WEATHER PREDICTION</vt:lpstr>
      <vt:lpstr>CROP RECOMMENDATION</vt:lpstr>
      <vt:lpstr>RESULT OF CROP RECOMMENDATION</vt:lpstr>
      <vt:lpstr>ALL MODULE</vt:lpstr>
      <vt:lpstr>CONCLUSION</vt:lpstr>
      <vt:lpstr>CONCLUSION</vt:lpstr>
      <vt:lpstr>FUTURE SCOPE</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Prof Mohankumar</dc:creator>
  <cp:lastModifiedBy>MONISHAA S</cp:lastModifiedBy>
  <cp:revision>17</cp:revision>
  <dcterms:created xsi:type="dcterms:W3CDTF">2020-06-27T07:33:21Z</dcterms:created>
  <dcterms:modified xsi:type="dcterms:W3CDTF">2022-06-09T01:56:42Z</dcterms:modified>
</cp:coreProperties>
</file>